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93" r:id="rId3"/>
    <p:sldId id="257" r:id="rId4"/>
    <p:sldId id="294" r:id="rId5"/>
    <p:sldId id="298" r:id="rId6"/>
    <p:sldId id="295" r:id="rId7"/>
    <p:sldId id="297" r:id="rId8"/>
    <p:sldId id="292" r:id="rId9"/>
    <p:sldId id="259" r:id="rId10"/>
    <p:sldId id="258" r:id="rId11"/>
    <p:sldId id="260" r:id="rId12"/>
    <p:sldId id="296" r:id="rId13"/>
    <p:sldId id="262" r:id="rId14"/>
    <p:sldId id="263" r:id="rId15"/>
    <p:sldId id="286" r:id="rId16"/>
    <p:sldId id="264" r:id="rId17"/>
    <p:sldId id="291" r:id="rId18"/>
    <p:sldId id="261" r:id="rId19"/>
    <p:sldId id="265" r:id="rId20"/>
    <p:sldId id="266" r:id="rId21"/>
    <p:sldId id="267" r:id="rId22"/>
    <p:sldId id="268" r:id="rId23"/>
    <p:sldId id="269" r:id="rId24"/>
    <p:sldId id="273" r:id="rId25"/>
    <p:sldId id="270" r:id="rId26"/>
    <p:sldId id="271" r:id="rId27"/>
    <p:sldId id="272" r:id="rId28"/>
    <p:sldId id="275" r:id="rId29"/>
    <p:sldId id="274" r:id="rId30"/>
    <p:sldId id="276" r:id="rId31"/>
    <p:sldId id="287" r:id="rId32"/>
    <p:sldId id="279" r:id="rId33"/>
    <p:sldId id="278" r:id="rId34"/>
    <p:sldId id="299" r:id="rId35"/>
    <p:sldId id="281" r:id="rId36"/>
    <p:sldId id="280" r:id="rId37"/>
    <p:sldId id="277" r:id="rId38"/>
    <p:sldId id="282" r:id="rId39"/>
    <p:sldId id="283" r:id="rId40"/>
    <p:sldId id="284" r:id="rId41"/>
    <p:sldId id="285" r:id="rId42"/>
    <p:sldId id="288"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8B8D9-13D2-4FDC-8B61-8CFE30E5E665}"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368961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159364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304950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930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68935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8B8D9-13D2-4FDC-8B61-8CFE30E5E665}"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337894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8B8D9-13D2-4FDC-8B61-8CFE30E5E665}"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56683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8B8D9-13D2-4FDC-8B61-8CFE30E5E665}"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1014941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8B8D9-13D2-4FDC-8B61-8CFE30E5E665}"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95060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8B8D9-13D2-4FDC-8B61-8CFE30E5E665}"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04303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8B8D9-13D2-4FDC-8B61-8CFE30E5E665}"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39040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305971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8B8D9-13D2-4FDC-8B61-8CFE30E5E665}"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8488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8B8D9-13D2-4FDC-8B61-8CFE30E5E665}"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119570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B8D9-13D2-4FDC-8B61-8CFE30E5E665}"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60779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51694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B8D9-13D2-4FDC-8B61-8CFE30E5E665}"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5CB37-2BA4-49EF-A368-53FFAF0EFBE5}" type="slidenum">
              <a:rPr lang="en-US" smtClean="0"/>
              <a:t>‹#›</a:t>
            </a:fld>
            <a:endParaRPr lang="en-US"/>
          </a:p>
        </p:txBody>
      </p:sp>
    </p:spTree>
    <p:extLst>
      <p:ext uri="{BB962C8B-B14F-4D97-AF65-F5344CB8AC3E}">
        <p14:creationId xmlns:p14="http://schemas.microsoft.com/office/powerpoint/2010/main" val="28547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038B8D9-13D2-4FDC-8B61-8CFE30E5E665}" type="datetimeFigureOut">
              <a:rPr lang="en-US" smtClean="0"/>
              <a:t>4/14/2019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A25CB37-2BA4-49EF-A368-53FFAF0EFBE5}" type="slidenum">
              <a:rPr lang="en-US" smtClean="0"/>
              <a:t>‹#›</a:t>
            </a:fld>
            <a:endParaRPr lang="en-US"/>
          </a:p>
        </p:txBody>
      </p:sp>
    </p:spTree>
    <p:extLst>
      <p:ext uri="{BB962C8B-B14F-4D97-AF65-F5344CB8AC3E}">
        <p14:creationId xmlns:p14="http://schemas.microsoft.com/office/powerpoint/2010/main" val="362223557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11F6-22CA-4C55-A13C-4F81FD236FAC}"/>
              </a:ext>
            </a:extLst>
          </p:cNvPr>
          <p:cNvSpPr>
            <a:spLocks noGrp="1"/>
          </p:cNvSpPr>
          <p:nvPr>
            <p:ph type="ctrTitle"/>
          </p:nvPr>
        </p:nvSpPr>
        <p:spPr>
          <a:xfrm>
            <a:off x="494522" y="1682200"/>
            <a:ext cx="11010121" cy="2387600"/>
          </a:xfrm>
        </p:spPr>
        <p:txBody>
          <a:bodyPr>
            <a:normAutofit fontScale="90000"/>
          </a:bodyPr>
          <a:lstStyle/>
          <a:p>
            <a:r>
              <a:rPr lang="en-US" dirty="0"/>
              <a:t>Generalizing </a:t>
            </a:r>
            <a:r>
              <a:rPr lang="en-US" dirty="0" err="1"/>
              <a:t>multistain</a:t>
            </a:r>
            <a:r>
              <a:rPr lang="en-US" dirty="0"/>
              <a:t> immunohistochemistry tissue</a:t>
            </a:r>
            <a:br>
              <a:rPr lang="en-US" dirty="0"/>
            </a:br>
            <a:r>
              <a:rPr lang="en-US" dirty="0"/>
              <a:t>segmentation using one-shot color deconvolution deep</a:t>
            </a:r>
            <a:br>
              <a:rPr lang="en-US" dirty="0"/>
            </a:br>
            <a:r>
              <a:rPr lang="en-US" dirty="0"/>
              <a:t>neural networks</a:t>
            </a:r>
          </a:p>
        </p:txBody>
      </p:sp>
      <p:sp>
        <p:nvSpPr>
          <p:cNvPr id="3" name="Subtitle 2">
            <a:extLst>
              <a:ext uri="{FF2B5EF4-FFF2-40B4-BE49-F238E27FC236}">
                <a16:creationId xmlns:a16="http://schemas.microsoft.com/office/drawing/2014/main" id="{EECE7D7E-7841-45FB-AE31-9A7F733C2603}"/>
              </a:ext>
            </a:extLst>
          </p:cNvPr>
          <p:cNvSpPr>
            <a:spLocks noGrp="1"/>
          </p:cNvSpPr>
          <p:nvPr>
            <p:ph type="subTitle" idx="1"/>
          </p:nvPr>
        </p:nvSpPr>
        <p:spPr>
          <a:xfrm>
            <a:off x="643813" y="4245850"/>
            <a:ext cx="11010121" cy="1996330"/>
          </a:xfrm>
        </p:spPr>
        <p:txBody>
          <a:bodyPr>
            <a:normAutofit lnSpcReduction="10000"/>
          </a:bodyPr>
          <a:lstStyle/>
          <a:p>
            <a:r>
              <a:rPr lang="en-US" dirty="0"/>
              <a:t>Amal </a:t>
            </a:r>
            <a:r>
              <a:rPr lang="en-US" dirty="0" err="1"/>
              <a:t>Lahiani</a:t>
            </a:r>
            <a:r>
              <a:rPr lang="en-US" dirty="0"/>
              <a:t>, Jacob </a:t>
            </a:r>
            <a:r>
              <a:rPr lang="en-US" dirty="0" err="1"/>
              <a:t>Gildenblat</a:t>
            </a:r>
            <a:r>
              <a:rPr lang="en-US" dirty="0"/>
              <a:t>, Irina </a:t>
            </a:r>
            <a:r>
              <a:rPr lang="en-US" dirty="0" err="1"/>
              <a:t>Klaman</a:t>
            </a:r>
            <a:r>
              <a:rPr lang="en-US" dirty="0"/>
              <a:t>, Nassir </a:t>
            </a:r>
            <a:r>
              <a:rPr lang="en-US" dirty="0" err="1"/>
              <a:t>Navab</a:t>
            </a:r>
            <a:r>
              <a:rPr lang="en-US" dirty="0"/>
              <a:t>, and Eldad </a:t>
            </a:r>
            <a:r>
              <a:rPr lang="en-US" dirty="0" err="1"/>
              <a:t>Klaiman</a:t>
            </a:r>
            <a:endParaRPr lang="en-US" dirty="0"/>
          </a:p>
          <a:p>
            <a:r>
              <a:rPr lang="en-US" dirty="0"/>
              <a:t>Pathology and Tissue Analytics, Pharma Research and Early Development, Roche Innovation</a:t>
            </a:r>
          </a:p>
          <a:p>
            <a:r>
              <a:rPr lang="en-US" dirty="0"/>
              <a:t>Center Munich; </a:t>
            </a:r>
            <a:r>
              <a:rPr lang="en-US" dirty="0" err="1"/>
              <a:t>SagivTech</a:t>
            </a:r>
            <a:r>
              <a:rPr lang="en-US" dirty="0"/>
              <a:t> LTD., Israel; Computer Aided Medical Procedures, </a:t>
            </a:r>
            <a:r>
              <a:rPr lang="en-US" dirty="0" err="1"/>
              <a:t>Technische</a:t>
            </a:r>
            <a:r>
              <a:rPr lang="en-US" dirty="0"/>
              <a:t> Universität München, Germany</a:t>
            </a:r>
          </a:p>
          <a:p>
            <a:r>
              <a:rPr lang="en-US" dirty="0"/>
              <a:t>Presented by Michael Lan</a:t>
            </a:r>
          </a:p>
        </p:txBody>
      </p:sp>
    </p:spTree>
    <p:extLst>
      <p:ext uri="{BB962C8B-B14F-4D97-AF65-F5344CB8AC3E}">
        <p14:creationId xmlns:p14="http://schemas.microsoft.com/office/powerpoint/2010/main" val="405802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566F-9572-4678-A7EA-4B8B57B064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39AE68-B89B-40FE-A808-4250BB8C1DC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B1ADDD-7BAA-4709-9B81-162535DEB017}"/>
              </a:ext>
            </a:extLst>
          </p:cNvPr>
          <p:cNvPicPr>
            <a:picLocks noChangeAspect="1"/>
          </p:cNvPicPr>
          <p:nvPr/>
        </p:nvPicPr>
        <p:blipFill>
          <a:blip r:embed="rId2"/>
          <a:stretch>
            <a:fillRect/>
          </a:stretch>
        </p:blipFill>
        <p:spPr>
          <a:xfrm>
            <a:off x="452437" y="2138362"/>
            <a:ext cx="11287125" cy="2581275"/>
          </a:xfrm>
          <a:prstGeom prst="rect">
            <a:avLst/>
          </a:prstGeom>
        </p:spPr>
      </p:pic>
    </p:spTree>
    <p:extLst>
      <p:ext uri="{BB962C8B-B14F-4D97-AF65-F5344CB8AC3E}">
        <p14:creationId xmlns:p14="http://schemas.microsoft.com/office/powerpoint/2010/main" val="40766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ED52-4212-4DA6-8B34-472220828216}"/>
              </a:ext>
            </a:extLst>
          </p:cNvPr>
          <p:cNvSpPr>
            <a:spLocks noGrp="1"/>
          </p:cNvSpPr>
          <p:nvPr>
            <p:ph type="title"/>
          </p:nvPr>
        </p:nvSpPr>
        <p:spPr/>
        <p:txBody>
          <a:bodyPr/>
          <a:lstStyle/>
          <a:p>
            <a:r>
              <a:rPr lang="en-US" dirty="0"/>
              <a:t>Dataset Pre-processing</a:t>
            </a:r>
          </a:p>
        </p:txBody>
      </p:sp>
      <p:sp>
        <p:nvSpPr>
          <p:cNvPr id="3" name="Content Placeholder 2">
            <a:extLst>
              <a:ext uri="{FF2B5EF4-FFF2-40B4-BE49-F238E27FC236}">
                <a16:creationId xmlns:a16="http://schemas.microsoft.com/office/drawing/2014/main" id="{783D9AED-3377-44B4-A136-0ADCCC164F88}"/>
              </a:ext>
            </a:extLst>
          </p:cNvPr>
          <p:cNvSpPr>
            <a:spLocks noGrp="1"/>
          </p:cNvSpPr>
          <p:nvPr>
            <p:ph idx="1"/>
          </p:nvPr>
        </p:nvSpPr>
        <p:spPr/>
        <p:txBody>
          <a:bodyPr>
            <a:normAutofit/>
          </a:bodyPr>
          <a:lstStyle/>
          <a:p>
            <a:r>
              <a:rPr lang="en-US" sz="2800" dirty="0"/>
              <a:t>Imbalance of the classes (58%, 19%, 16% and 7% for background, tumor, tissue and necrosis respectively)</a:t>
            </a:r>
          </a:p>
          <a:p>
            <a:r>
              <a:rPr lang="en-US" sz="2800" dirty="0"/>
              <a:t>Addressed this with a loss weighting strategy called median frequency balancing</a:t>
            </a:r>
          </a:p>
          <a:p>
            <a:r>
              <a:rPr lang="en-US" sz="2800" dirty="0"/>
              <a:t>To  increase the amount of labeled data, used data augmentation techniques including hue, brightness and scale jittering, adding uniform noise to the intensity channel, random occlusion, image flips and random but small affine transforms.</a:t>
            </a:r>
          </a:p>
        </p:txBody>
      </p:sp>
    </p:spTree>
    <p:extLst>
      <p:ext uri="{BB962C8B-B14F-4D97-AF65-F5344CB8AC3E}">
        <p14:creationId xmlns:p14="http://schemas.microsoft.com/office/powerpoint/2010/main" val="69798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8C7D-4CDF-4282-B2EA-8BD5BBF54105}"/>
              </a:ext>
            </a:extLst>
          </p:cNvPr>
          <p:cNvSpPr>
            <a:spLocks noGrp="1"/>
          </p:cNvSpPr>
          <p:nvPr>
            <p:ph type="title"/>
          </p:nvPr>
        </p:nvSpPr>
        <p:spPr/>
        <p:txBody>
          <a:bodyPr>
            <a:normAutofit/>
          </a:bodyPr>
          <a:lstStyle/>
          <a:p>
            <a:r>
              <a:rPr lang="en-US" dirty="0"/>
              <a:t>Median Frequency Balancing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968FE6-6AFA-4C70-9B49-0B679A17D29D}"/>
                  </a:ext>
                </a:extLst>
              </p:cNvPr>
              <p:cNvSpPr>
                <a:spLocks noGrp="1"/>
              </p:cNvSpPr>
              <p:nvPr>
                <p:ph idx="1"/>
              </p:nvPr>
            </p:nvSpPr>
            <p:spPr/>
            <p:txBody>
              <a:bodyPr>
                <a:normAutofit/>
              </a:bodyPr>
              <a:lstStyle/>
              <a:p>
                <a:r>
                  <a:rPr lang="en-US" sz="2800" dirty="0"/>
                  <a:t>Weight each pixel by α(c) = median(</a:t>
                </a:r>
                <a:r>
                  <a:rPr lang="en-US" sz="2800" dirty="0" err="1"/>
                  <a:t>freq</a:t>
                </a:r>
                <a:r>
                  <a:rPr lang="en-US" sz="2800" dirty="0"/>
                  <a:t>) / </a:t>
                </a:r>
                <a:r>
                  <a:rPr lang="en-US" sz="2800" dirty="0" err="1"/>
                  <a:t>freq</a:t>
                </a:r>
                <a:r>
                  <a:rPr lang="en-US" sz="2800" dirty="0"/>
                  <a:t>(c) </a:t>
                </a:r>
              </a:p>
              <a:p>
                <a:r>
                  <a:rPr lang="en-US" sz="2800" dirty="0"/>
                  <a:t>median(</a:t>
                </a:r>
                <a:r>
                  <a:rPr lang="en-US" sz="2800" dirty="0" err="1"/>
                  <a:t>freq</a:t>
                </a:r>
                <a:r>
                  <a:rPr lang="en-US" sz="2800" dirty="0"/>
                  <a:t>) = median of pixels from ALL IMAGES in dataset</a:t>
                </a:r>
              </a:p>
              <a:p>
                <a:r>
                  <a:rPr lang="en-US" sz="2800" dirty="0" err="1"/>
                  <a:t>freq</a:t>
                </a:r>
                <a:r>
                  <a:rPr lang="en-US" sz="2800" dirty="0"/>
                  <a:t>(c) = </a:t>
                </a:r>
                <a14:m>
                  <m:oMath xmlns:m="http://schemas.openxmlformats.org/officeDocument/2006/math">
                    <m:f>
                      <m:fPr>
                        <m:ctrlPr>
                          <a:rPr lang="en-US" sz="2800" i="1" smtClean="0">
                            <a:latin typeface="Cambria Math" panose="02040503050406030204" pitchFamily="18" charset="0"/>
                          </a:rPr>
                        </m:ctrlPr>
                      </m:fPr>
                      <m:num>
                        <m:r>
                          <m:rPr>
                            <m:nor/>
                          </m:rPr>
                          <a:rPr lang="en-US" sz="2800" b="0" i="0" dirty="0" smtClean="0"/>
                          <m:t># </m:t>
                        </m:r>
                        <m:r>
                          <m:rPr>
                            <m:nor/>
                          </m:rPr>
                          <a:rPr lang="en-US" sz="2800" dirty="0"/>
                          <m:t>pixels</m:t>
                        </m:r>
                        <m:r>
                          <m:rPr>
                            <m:nor/>
                          </m:rPr>
                          <a:rPr lang="en-US" sz="2800" dirty="0"/>
                          <m:t> </m:t>
                        </m:r>
                        <m:r>
                          <m:rPr>
                            <m:nor/>
                          </m:rPr>
                          <a:rPr lang="en-US" sz="2800" dirty="0"/>
                          <m:t>of</m:t>
                        </m:r>
                        <m:r>
                          <m:rPr>
                            <m:nor/>
                          </m:rPr>
                          <a:rPr lang="en-US" sz="2800" dirty="0"/>
                          <m:t> </m:t>
                        </m:r>
                        <m:r>
                          <m:rPr>
                            <m:nor/>
                          </m:rPr>
                          <a:rPr lang="en-US" sz="2800" dirty="0"/>
                          <m:t>class</m:t>
                        </m:r>
                        <m:r>
                          <m:rPr>
                            <m:nor/>
                          </m:rPr>
                          <a:rPr lang="en-US" sz="2800" dirty="0"/>
                          <m:t> </m:t>
                        </m:r>
                        <m:r>
                          <m:rPr>
                            <m:nor/>
                          </m:rPr>
                          <a:rPr lang="en-US" sz="2800" dirty="0"/>
                          <m:t>c</m:t>
                        </m:r>
                        <m:r>
                          <m:rPr>
                            <m:nor/>
                          </m:rPr>
                          <a:rPr lang="en-US" sz="2800" dirty="0"/>
                          <m:t> </m:t>
                        </m:r>
                        <m:r>
                          <m:rPr>
                            <m:nor/>
                          </m:rPr>
                          <a:rPr lang="en-US" sz="2800" b="0" i="0" dirty="0" smtClean="0"/>
                          <m:t>from</m:t>
                        </m:r>
                        <m:r>
                          <m:rPr>
                            <m:nor/>
                          </m:rPr>
                          <a:rPr lang="en-US" sz="2800" dirty="0"/>
                          <m:t> </m:t>
                        </m:r>
                        <m:r>
                          <m:rPr>
                            <m:nor/>
                          </m:rPr>
                          <a:rPr lang="en-US" sz="2800" b="0" i="0" dirty="0" smtClean="0"/>
                          <m:t>all</m:t>
                        </m:r>
                        <m:r>
                          <m:rPr>
                            <m:nor/>
                          </m:rPr>
                          <a:rPr lang="en-US" sz="2800" b="0" i="0" dirty="0" smtClean="0"/>
                          <m:t> </m:t>
                        </m:r>
                        <m:r>
                          <m:rPr>
                            <m:nor/>
                          </m:rPr>
                          <a:rPr lang="en-US" sz="2800" b="0" i="0" dirty="0" smtClean="0"/>
                          <m:t>images</m:t>
                        </m:r>
                      </m:num>
                      <m:den>
                        <m:r>
                          <m:rPr>
                            <m:nor/>
                          </m:rPr>
                          <a:rPr lang="en-US" sz="2800" dirty="0"/>
                          <m:t> </m:t>
                        </m:r>
                        <m:r>
                          <m:rPr>
                            <m:nor/>
                          </m:rPr>
                          <a:rPr lang="en-US" sz="2800" dirty="0"/>
                          <m:t>total</m:t>
                        </m:r>
                        <m:r>
                          <m:rPr>
                            <m:nor/>
                          </m:rPr>
                          <a:rPr lang="en-US" sz="2800" dirty="0"/>
                          <m:t> # </m:t>
                        </m:r>
                        <m:r>
                          <m:rPr>
                            <m:nor/>
                          </m:rPr>
                          <a:rPr lang="en-US" sz="2800" dirty="0" smtClean="0"/>
                          <m:t>of</m:t>
                        </m:r>
                        <m:r>
                          <m:rPr>
                            <m:nor/>
                          </m:rPr>
                          <a:rPr lang="en-US" sz="2800" dirty="0" smtClean="0"/>
                          <m:t> </m:t>
                        </m:r>
                        <m:r>
                          <m:rPr>
                            <m:nor/>
                          </m:rPr>
                          <a:rPr lang="en-US" sz="2800" dirty="0"/>
                          <m:t>pixels</m:t>
                        </m:r>
                        <m:r>
                          <m:rPr>
                            <m:nor/>
                          </m:rPr>
                          <a:rPr lang="en-US" sz="2800" dirty="0"/>
                          <m:t> </m:t>
                        </m:r>
                        <m:r>
                          <m:rPr>
                            <m:nor/>
                          </m:rPr>
                          <a:rPr lang="en-US" sz="2800" b="0" i="0" dirty="0" smtClean="0"/>
                          <m:t>from</m:t>
                        </m:r>
                        <m:r>
                          <m:rPr>
                            <m:nor/>
                          </m:rPr>
                          <a:rPr lang="en-US" sz="2800" b="0" i="0" dirty="0" smtClean="0"/>
                          <m:t> </m:t>
                        </m:r>
                        <m:r>
                          <m:rPr>
                            <m:nor/>
                          </m:rPr>
                          <a:rPr lang="en-US" sz="2800" b="0" i="0" dirty="0" smtClean="0"/>
                          <m:t>all</m:t>
                        </m:r>
                        <m:r>
                          <m:rPr>
                            <m:nor/>
                          </m:rPr>
                          <a:rPr lang="en-US" sz="2800" dirty="0"/>
                          <m:t> </m:t>
                        </m:r>
                        <m:r>
                          <m:rPr>
                            <m:nor/>
                          </m:rPr>
                          <a:rPr lang="en-US" sz="2800" dirty="0"/>
                          <m:t>images</m:t>
                        </m:r>
                        <m:r>
                          <m:rPr>
                            <m:nor/>
                          </m:rPr>
                          <a:rPr lang="en-US" sz="2800" dirty="0"/>
                          <m:t> </m:t>
                        </m:r>
                        <m:r>
                          <m:rPr>
                            <m:nor/>
                          </m:rPr>
                          <a:rPr lang="en-US" sz="2800" b="0" i="0" dirty="0" smtClean="0"/>
                          <m:t>with</m:t>
                        </m:r>
                        <m:r>
                          <m:rPr>
                            <m:nor/>
                          </m:rPr>
                          <a:rPr lang="en-US" sz="2800" b="0" i="0" dirty="0" smtClean="0"/>
                          <m:t> </m:t>
                        </m:r>
                        <m:r>
                          <m:rPr>
                            <m:nor/>
                          </m:rPr>
                          <a:rPr lang="en-US" sz="2800" b="0" i="0" dirty="0" smtClean="0"/>
                          <m:t>c</m:t>
                        </m:r>
                      </m:den>
                    </m:f>
                  </m:oMath>
                </a14:m>
                <a:endParaRPr lang="en-US" sz="2800" dirty="0"/>
              </a:p>
            </p:txBody>
          </p:sp>
        </mc:Choice>
        <mc:Fallback>
          <p:sp>
            <p:nvSpPr>
              <p:cNvPr id="3" name="Content Placeholder 2">
                <a:extLst>
                  <a:ext uri="{FF2B5EF4-FFF2-40B4-BE49-F238E27FC236}">
                    <a16:creationId xmlns:a16="http://schemas.microsoft.com/office/drawing/2014/main" id="{3A968FE6-6AFA-4C70-9B49-0B679A17D29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10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D0B5-1F31-4599-8BE0-6BBA06DEAFED}"/>
              </a:ext>
            </a:extLst>
          </p:cNvPr>
          <p:cNvSpPr>
            <a:spLocks noGrp="1"/>
          </p:cNvSpPr>
          <p:nvPr>
            <p:ph type="title"/>
          </p:nvPr>
        </p:nvSpPr>
        <p:spPr/>
        <p:txBody>
          <a:bodyPr/>
          <a:lstStyle/>
          <a:p>
            <a:r>
              <a:rPr lang="en-US" dirty="0"/>
              <a:t>Vector Representation &amp; Loss Function</a:t>
            </a:r>
          </a:p>
        </p:txBody>
      </p:sp>
      <p:sp>
        <p:nvSpPr>
          <p:cNvPr id="3" name="Content Placeholder 2">
            <a:extLst>
              <a:ext uri="{FF2B5EF4-FFF2-40B4-BE49-F238E27FC236}">
                <a16:creationId xmlns:a16="http://schemas.microsoft.com/office/drawing/2014/main" id="{9C6357FD-0C15-4280-8542-C2FCF2CE5F6A}"/>
              </a:ext>
            </a:extLst>
          </p:cNvPr>
          <p:cNvSpPr>
            <a:spLocks noGrp="1"/>
          </p:cNvSpPr>
          <p:nvPr>
            <p:ph idx="1"/>
          </p:nvPr>
        </p:nvSpPr>
        <p:spPr/>
        <p:txBody>
          <a:bodyPr>
            <a:normAutofit/>
          </a:bodyPr>
          <a:lstStyle/>
          <a:p>
            <a:r>
              <a:rPr lang="en-US" sz="2800" dirty="0"/>
              <a:t>The input images are BGR 512 x 512 images scaled to the range [0, 1], and the outputs are 512 x 512 x 4 images, where each pixel contains a vector of four probabilities for each class</a:t>
            </a:r>
          </a:p>
          <a:p>
            <a:r>
              <a:rPr lang="en-US" sz="2800" dirty="0"/>
              <a:t>The loss function is cross entropy loss</a:t>
            </a:r>
          </a:p>
        </p:txBody>
      </p:sp>
    </p:spTree>
    <p:extLst>
      <p:ext uri="{BB962C8B-B14F-4D97-AF65-F5344CB8AC3E}">
        <p14:creationId xmlns:p14="http://schemas.microsoft.com/office/powerpoint/2010/main" val="60615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718F-EFA2-40A8-83EA-7FDCB21B49FD}"/>
              </a:ext>
            </a:extLst>
          </p:cNvPr>
          <p:cNvSpPr>
            <a:spLocks noGrp="1"/>
          </p:cNvSpPr>
          <p:nvPr>
            <p:ph type="title"/>
          </p:nvPr>
        </p:nvSpPr>
        <p:spPr/>
        <p:txBody>
          <a:bodyPr/>
          <a:lstStyle/>
          <a:p>
            <a:r>
              <a:rPr lang="en-US" dirty="0"/>
              <a:t>Optimization Details</a:t>
            </a:r>
          </a:p>
        </p:txBody>
      </p:sp>
      <p:sp>
        <p:nvSpPr>
          <p:cNvPr id="3" name="Content Placeholder 2">
            <a:extLst>
              <a:ext uri="{FF2B5EF4-FFF2-40B4-BE49-F238E27FC236}">
                <a16:creationId xmlns:a16="http://schemas.microsoft.com/office/drawing/2014/main" id="{BAF05987-EDCD-44D2-A329-7FDD61D36CBD}"/>
              </a:ext>
            </a:extLst>
          </p:cNvPr>
          <p:cNvSpPr>
            <a:spLocks noGrp="1"/>
          </p:cNvSpPr>
          <p:nvPr>
            <p:ph idx="1"/>
          </p:nvPr>
        </p:nvSpPr>
        <p:spPr/>
        <p:txBody>
          <a:bodyPr>
            <a:normAutofit lnSpcReduction="10000"/>
          </a:bodyPr>
          <a:lstStyle/>
          <a:p>
            <a:r>
              <a:rPr lang="en-US" sz="2800" dirty="0"/>
              <a:t>Optimization: Synchronous SGD with a momentum of 0.9</a:t>
            </a:r>
          </a:p>
          <a:p>
            <a:r>
              <a:rPr lang="en-US" sz="2800" dirty="0"/>
              <a:t>Synchronous SGD speeds up training on multiple GPUs</a:t>
            </a:r>
          </a:p>
          <a:p>
            <a:r>
              <a:rPr lang="en-US" sz="2800" dirty="0"/>
              <a:t>15 GPUs with total batch size of 240 (16 per GPU)</a:t>
            </a:r>
          </a:p>
          <a:p>
            <a:r>
              <a:rPr lang="en-US" sz="2800" dirty="0"/>
              <a:t>The base learning rate of the SGD optimizer was multiplied by the # of GPUs; 0.001 was the default learning rate for 1 GPU</a:t>
            </a:r>
          </a:p>
          <a:p>
            <a:r>
              <a:rPr lang="en-US" sz="2800" dirty="0"/>
              <a:t>Distributed training done using </a:t>
            </a:r>
            <a:r>
              <a:rPr lang="en-US" sz="2800" dirty="0" err="1"/>
              <a:t>PyTorch</a:t>
            </a:r>
            <a:endParaRPr lang="en-US" sz="2800" dirty="0"/>
          </a:p>
          <a:p>
            <a:r>
              <a:rPr lang="en-US" sz="2800" dirty="0"/>
              <a:t>10% of the training data was reserved for validation, which was done with F1 scores every 10 epochs</a:t>
            </a:r>
          </a:p>
        </p:txBody>
      </p:sp>
    </p:spTree>
    <p:extLst>
      <p:ext uri="{BB962C8B-B14F-4D97-AF65-F5344CB8AC3E}">
        <p14:creationId xmlns:p14="http://schemas.microsoft.com/office/powerpoint/2010/main" val="56773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7FD0-0DAC-4E2B-89FD-D211AD327156}"/>
              </a:ext>
            </a:extLst>
          </p:cNvPr>
          <p:cNvSpPr>
            <a:spLocks noGrp="1"/>
          </p:cNvSpPr>
          <p:nvPr>
            <p:ph type="title"/>
          </p:nvPr>
        </p:nvSpPr>
        <p:spPr/>
        <p:txBody>
          <a:bodyPr/>
          <a:lstStyle/>
          <a:p>
            <a:r>
              <a:rPr lang="en-US" dirty="0"/>
              <a:t>One-Shot training</a:t>
            </a:r>
          </a:p>
        </p:txBody>
      </p:sp>
      <p:sp>
        <p:nvSpPr>
          <p:cNvPr id="3" name="Content Placeholder 2">
            <a:extLst>
              <a:ext uri="{FF2B5EF4-FFF2-40B4-BE49-F238E27FC236}">
                <a16:creationId xmlns:a16="http://schemas.microsoft.com/office/drawing/2014/main" id="{B1FD1C06-CE17-4058-92FE-BF3071282410}"/>
              </a:ext>
            </a:extLst>
          </p:cNvPr>
          <p:cNvSpPr>
            <a:spLocks noGrp="1"/>
          </p:cNvSpPr>
          <p:nvPr>
            <p:ph idx="1"/>
          </p:nvPr>
        </p:nvSpPr>
        <p:spPr/>
        <p:txBody>
          <a:bodyPr>
            <a:normAutofit/>
          </a:bodyPr>
          <a:lstStyle/>
          <a:p>
            <a:r>
              <a:rPr lang="en-US" sz="2800" dirty="0"/>
              <a:t>One-shot learning aims to learn information about object categories from one, or only a few, training samples/images.</a:t>
            </a:r>
          </a:p>
        </p:txBody>
      </p:sp>
    </p:spTree>
    <p:extLst>
      <p:ext uri="{BB962C8B-B14F-4D97-AF65-F5344CB8AC3E}">
        <p14:creationId xmlns:p14="http://schemas.microsoft.com/office/powerpoint/2010/main" val="192621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5914-9FA4-4315-9204-623119DF08A1}"/>
              </a:ext>
            </a:extLst>
          </p:cNvPr>
          <p:cNvSpPr>
            <a:spLocks noGrp="1"/>
          </p:cNvSpPr>
          <p:nvPr>
            <p:ph type="title"/>
          </p:nvPr>
        </p:nvSpPr>
        <p:spPr/>
        <p:txBody>
          <a:bodyPr/>
          <a:lstStyle/>
          <a:p>
            <a:r>
              <a:rPr lang="en-US" dirty="0"/>
              <a:t>Training &amp; Validation</a:t>
            </a:r>
          </a:p>
        </p:txBody>
      </p:sp>
      <p:sp>
        <p:nvSpPr>
          <p:cNvPr id="3" name="Content Placeholder 2">
            <a:extLst>
              <a:ext uri="{FF2B5EF4-FFF2-40B4-BE49-F238E27FC236}">
                <a16:creationId xmlns:a16="http://schemas.microsoft.com/office/drawing/2014/main" id="{40340C5E-7BAF-443C-B8DA-2A162C458BA6}"/>
              </a:ext>
            </a:extLst>
          </p:cNvPr>
          <p:cNvSpPr>
            <a:spLocks noGrp="1"/>
          </p:cNvSpPr>
          <p:nvPr>
            <p:ph idx="1"/>
          </p:nvPr>
        </p:nvSpPr>
        <p:spPr/>
        <p:txBody>
          <a:bodyPr>
            <a:normAutofit/>
          </a:bodyPr>
          <a:lstStyle/>
          <a:p>
            <a:r>
              <a:rPr lang="en-US" sz="2800" dirty="0"/>
              <a:t>Trained UNET with 2 different datasets: 1) Contains only one staining called H&amp;E and 2) Contains different staining types (H&amp;E AND 8 additional staining types)</a:t>
            </a:r>
          </a:p>
          <a:p>
            <a:r>
              <a:rPr lang="en-US" sz="2800" dirty="0"/>
              <a:t>Validation F1 scores of the different classes converge smoothly during training after 200 epochs for dataset 1, but did not converge smoothly or to the same levels for dataset 2</a:t>
            </a:r>
          </a:p>
          <a:p>
            <a:r>
              <a:rPr lang="en-US" sz="2800" dirty="0"/>
              <a:t>This difference is most strongly expressed for the classes of necrosis and background</a:t>
            </a:r>
          </a:p>
        </p:txBody>
      </p:sp>
    </p:spTree>
    <p:extLst>
      <p:ext uri="{BB962C8B-B14F-4D97-AF65-F5344CB8AC3E}">
        <p14:creationId xmlns:p14="http://schemas.microsoft.com/office/powerpoint/2010/main" val="18286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4399-A9D4-49B7-BAB5-0E9A9C520A38}"/>
              </a:ext>
            </a:extLst>
          </p:cNvPr>
          <p:cNvSpPr>
            <a:spLocks noGrp="1"/>
          </p:cNvSpPr>
          <p:nvPr>
            <p:ph type="title"/>
          </p:nvPr>
        </p:nvSpPr>
        <p:spPr/>
        <p:txBody>
          <a:bodyPr/>
          <a:lstStyle/>
          <a:p>
            <a:r>
              <a:rPr lang="en-US" dirty="0"/>
              <a:t>Single Stain</a:t>
            </a:r>
          </a:p>
        </p:txBody>
      </p:sp>
      <p:sp>
        <p:nvSpPr>
          <p:cNvPr id="3" name="Content Placeholder 2">
            <a:extLst>
              <a:ext uri="{FF2B5EF4-FFF2-40B4-BE49-F238E27FC236}">
                <a16:creationId xmlns:a16="http://schemas.microsoft.com/office/drawing/2014/main" id="{4D3DF6D4-27D5-41CE-8E2B-F0B6C4C4A4DA}"/>
              </a:ext>
            </a:extLst>
          </p:cNvPr>
          <p:cNvSpPr>
            <a:spLocks noGrp="1"/>
          </p:cNvSpPr>
          <p:nvPr>
            <p:ph idx="1"/>
          </p:nvPr>
        </p:nvSpPr>
        <p:spPr/>
        <p:txBody>
          <a:bodyPr>
            <a:normAutofit/>
          </a:bodyPr>
          <a:lstStyle/>
          <a:p>
            <a:r>
              <a:rPr lang="en-US" sz="3200" dirty="0"/>
              <a:t>H stains basic structures</a:t>
            </a:r>
          </a:p>
          <a:p>
            <a:r>
              <a:rPr lang="en-US" sz="3200" dirty="0"/>
              <a:t>E stains acidic structures</a:t>
            </a:r>
          </a:p>
        </p:txBody>
      </p:sp>
      <p:pic>
        <p:nvPicPr>
          <p:cNvPr id="4" name="Picture 3">
            <a:extLst>
              <a:ext uri="{FF2B5EF4-FFF2-40B4-BE49-F238E27FC236}">
                <a16:creationId xmlns:a16="http://schemas.microsoft.com/office/drawing/2014/main" id="{2D7E4B4B-7F42-41FF-91EE-786714CE7FBC}"/>
              </a:ext>
            </a:extLst>
          </p:cNvPr>
          <p:cNvPicPr>
            <a:picLocks noChangeAspect="1"/>
          </p:cNvPicPr>
          <p:nvPr/>
        </p:nvPicPr>
        <p:blipFill>
          <a:blip r:embed="rId2"/>
          <a:stretch>
            <a:fillRect/>
          </a:stretch>
        </p:blipFill>
        <p:spPr>
          <a:xfrm>
            <a:off x="6285258" y="1732449"/>
            <a:ext cx="5619750" cy="4924425"/>
          </a:xfrm>
          <a:prstGeom prst="rect">
            <a:avLst/>
          </a:prstGeom>
        </p:spPr>
      </p:pic>
    </p:spTree>
    <p:extLst>
      <p:ext uri="{BB962C8B-B14F-4D97-AF65-F5344CB8AC3E}">
        <p14:creationId xmlns:p14="http://schemas.microsoft.com/office/powerpoint/2010/main" val="80191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68A5-557E-4BD6-BDC2-71B35FD083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208F4D-2D62-4E6B-AD7E-2191DC5239B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44F0FED-7CE4-452D-85C3-28C501E55657}"/>
              </a:ext>
            </a:extLst>
          </p:cNvPr>
          <p:cNvPicPr>
            <a:picLocks noChangeAspect="1"/>
          </p:cNvPicPr>
          <p:nvPr/>
        </p:nvPicPr>
        <p:blipFill>
          <a:blip r:embed="rId2"/>
          <a:stretch>
            <a:fillRect/>
          </a:stretch>
        </p:blipFill>
        <p:spPr>
          <a:xfrm>
            <a:off x="471487" y="538162"/>
            <a:ext cx="11249025" cy="5781675"/>
          </a:xfrm>
          <a:prstGeom prst="rect">
            <a:avLst/>
          </a:prstGeom>
        </p:spPr>
      </p:pic>
    </p:spTree>
    <p:extLst>
      <p:ext uri="{BB962C8B-B14F-4D97-AF65-F5344CB8AC3E}">
        <p14:creationId xmlns:p14="http://schemas.microsoft.com/office/powerpoint/2010/main" val="294133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4C6E-B7FF-4DB9-9654-1AD34708D629}"/>
              </a:ext>
            </a:extLst>
          </p:cNvPr>
          <p:cNvSpPr>
            <a:spLocks noGrp="1"/>
          </p:cNvSpPr>
          <p:nvPr>
            <p:ph type="title"/>
          </p:nvPr>
        </p:nvSpPr>
        <p:spPr/>
        <p:txBody>
          <a:bodyPr/>
          <a:lstStyle/>
          <a:p>
            <a:r>
              <a:rPr lang="en-US" dirty="0"/>
              <a:t>Testing Results</a:t>
            </a:r>
          </a:p>
        </p:txBody>
      </p:sp>
      <p:sp>
        <p:nvSpPr>
          <p:cNvPr id="3" name="Content Placeholder 2">
            <a:extLst>
              <a:ext uri="{FF2B5EF4-FFF2-40B4-BE49-F238E27FC236}">
                <a16:creationId xmlns:a16="http://schemas.microsoft.com/office/drawing/2014/main" id="{A1167421-0952-4CC5-B9B0-455C001C02FB}"/>
              </a:ext>
            </a:extLst>
          </p:cNvPr>
          <p:cNvSpPr>
            <a:spLocks noGrp="1"/>
          </p:cNvSpPr>
          <p:nvPr>
            <p:ph idx="1"/>
          </p:nvPr>
        </p:nvSpPr>
        <p:spPr/>
        <p:txBody>
          <a:bodyPr>
            <a:normAutofit/>
          </a:bodyPr>
          <a:lstStyle/>
          <a:p>
            <a:r>
              <a:rPr lang="en-US" sz="2800" dirty="0"/>
              <a:t>Both networks were tested on the same dataset, which only contained H&amp;E images</a:t>
            </a:r>
          </a:p>
          <a:p>
            <a:r>
              <a:rPr lang="en-US" sz="2800" dirty="0"/>
              <a:t>H&amp;E network showed better generalization than </a:t>
            </a:r>
            <a:r>
              <a:rPr lang="en-US" sz="2800" dirty="0" err="1"/>
              <a:t>Multistain</a:t>
            </a:r>
            <a:r>
              <a:rPr lang="en-US" sz="2800" dirty="0"/>
              <a:t> network in 3 categories </a:t>
            </a:r>
          </a:p>
        </p:txBody>
      </p:sp>
      <p:pic>
        <p:nvPicPr>
          <p:cNvPr id="4" name="Picture 3">
            <a:extLst>
              <a:ext uri="{FF2B5EF4-FFF2-40B4-BE49-F238E27FC236}">
                <a16:creationId xmlns:a16="http://schemas.microsoft.com/office/drawing/2014/main" id="{1C2FBCC9-52FA-45A3-BDD3-B30CB899A24C}"/>
              </a:ext>
            </a:extLst>
          </p:cNvPr>
          <p:cNvPicPr>
            <a:picLocks noChangeAspect="1"/>
          </p:cNvPicPr>
          <p:nvPr/>
        </p:nvPicPr>
        <p:blipFill>
          <a:blip r:embed="rId2"/>
          <a:stretch>
            <a:fillRect/>
          </a:stretch>
        </p:blipFill>
        <p:spPr>
          <a:xfrm>
            <a:off x="0" y="4326141"/>
            <a:ext cx="12192000" cy="2541190"/>
          </a:xfrm>
          <a:prstGeom prst="rect">
            <a:avLst/>
          </a:prstGeom>
        </p:spPr>
      </p:pic>
    </p:spTree>
    <p:extLst>
      <p:ext uri="{BB962C8B-B14F-4D97-AF65-F5344CB8AC3E}">
        <p14:creationId xmlns:p14="http://schemas.microsoft.com/office/powerpoint/2010/main" val="19170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3A93-9B15-48A4-ABD0-28DD0B1E3D0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5A1A766-6FFA-4B5C-A6D6-BFBB662355CA}"/>
              </a:ext>
            </a:extLst>
          </p:cNvPr>
          <p:cNvSpPr>
            <a:spLocks noGrp="1"/>
          </p:cNvSpPr>
          <p:nvPr>
            <p:ph idx="1"/>
          </p:nvPr>
        </p:nvSpPr>
        <p:spPr/>
        <p:txBody>
          <a:bodyPr>
            <a:normAutofit/>
          </a:bodyPr>
          <a:lstStyle/>
          <a:p>
            <a:r>
              <a:rPr lang="en-US" sz="2800" dirty="0"/>
              <a:t>In cancer immunotherapy biomarker research, images of tumor biopsy slides are stained to show various parts of cells, enhancing certain regions to determine what is happening in the slide.</a:t>
            </a:r>
          </a:p>
          <a:p>
            <a:r>
              <a:rPr lang="en-US" sz="2800" dirty="0" err="1"/>
              <a:t>Eg</a:t>
            </a:r>
            <a:r>
              <a:rPr lang="en-US" sz="2800" dirty="0"/>
              <a:t>) IHC staining can show if cancer cells have hormone receptors on their surface</a:t>
            </a:r>
          </a:p>
          <a:p>
            <a:r>
              <a:rPr lang="en-US" sz="2800" dirty="0"/>
              <a:t>Different types of stains show different results. Sometimes, a slide is stained with multiple types of stains.</a:t>
            </a:r>
          </a:p>
        </p:txBody>
      </p:sp>
    </p:spTree>
    <p:extLst>
      <p:ext uri="{BB962C8B-B14F-4D97-AF65-F5344CB8AC3E}">
        <p14:creationId xmlns:p14="http://schemas.microsoft.com/office/powerpoint/2010/main" val="286935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C262-4514-4878-819B-462D881BC1A7}"/>
              </a:ext>
            </a:extLst>
          </p:cNvPr>
          <p:cNvSpPr>
            <a:spLocks noGrp="1"/>
          </p:cNvSpPr>
          <p:nvPr>
            <p:ph type="title"/>
          </p:nvPr>
        </p:nvSpPr>
        <p:spPr/>
        <p:txBody>
          <a:bodyPr/>
          <a:lstStyle/>
          <a:p>
            <a:r>
              <a:rPr lang="en-US" dirty="0"/>
              <a:t>Why the bad performance?</a:t>
            </a:r>
          </a:p>
        </p:txBody>
      </p:sp>
      <p:sp>
        <p:nvSpPr>
          <p:cNvPr id="3" name="Content Placeholder 2">
            <a:extLst>
              <a:ext uri="{FF2B5EF4-FFF2-40B4-BE49-F238E27FC236}">
                <a16:creationId xmlns:a16="http://schemas.microsoft.com/office/drawing/2014/main" id="{E05E7F19-D822-40FA-BFDE-961F1F16AD28}"/>
              </a:ext>
            </a:extLst>
          </p:cNvPr>
          <p:cNvSpPr>
            <a:spLocks noGrp="1"/>
          </p:cNvSpPr>
          <p:nvPr>
            <p:ph idx="1"/>
          </p:nvPr>
        </p:nvSpPr>
        <p:spPr/>
        <p:txBody>
          <a:bodyPr>
            <a:normAutofit/>
          </a:bodyPr>
          <a:lstStyle/>
          <a:p>
            <a:r>
              <a:rPr lang="en-US" sz="2800" dirty="0"/>
              <a:t>Theory: images of slides with multiple </a:t>
            </a:r>
            <a:r>
              <a:rPr lang="en-US" sz="2800" dirty="0" err="1"/>
              <a:t>stainings</a:t>
            </a:r>
            <a:r>
              <a:rPr lang="en-US" sz="2800" dirty="0"/>
              <a:t> in the training dataset make it harder to learn the correct features of the different classes due to increased dataset and intra-class variability</a:t>
            </a:r>
          </a:p>
          <a:p>
            <a:r>
              <a:rPr lang="en-US" sz="2800" dirty="0"/>
              <a:t>Instead of passing in RGB pixel values, pass in stain concentration values</a:t>
            </a:r>
          </a:p>
          <a:p>
            <a:endParaRPr lang="en-US" sz="2800" dirty="0"/>
          </a:p>
          <a:p>
            <a:endParaRPr lang="en-US" sz="2800" dirty="0"/>
          </a:p>
          <a:p>
            <a:endParaRPr lang="en-US" sz="2800" dirty="0"/>
          </a:p>
        </p:txBody>
      </p:sp>
    </p:spTree>
    <p:extLst>
      <p:ext uri="{BB962C8B-B14F-4D97-AF65-F5344CB8AC3E}">
        <p14:creationId xmlns:p14="http://schemas.microsoft.com/office/powerpoint/2010/main" val="47257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184-C845-45D2-85D0-AF2B7C29CCD1}"/>
              </a:ext>
            </a:extLst>
          </p:cNvPr>
          <p:cNvSpPr>
            <a:spLocks noGrp="1"/>
          </p:cNvSpPr>
          <p:nvPr>
            <p:ph type="title"/>
          </p:nvPr>
        </p:nvSpPr>
        <p:spPr/>
        <p:txBody>
          <a:bodyPr/>
          <a:lstStyle/>
          <a:p>
            <a:r>
              <a:rPr lang="en-US" dirty="0"/>
              <a:t>Previous Work to Address Issue</a:t>
            </a:r>
          </a:p>
        </p:txBody>
      </p:sp>
      <p:sp>
        <p:nvSpPr>
          <p:cNvPr id="3" name="Content Placeholder 2">
            <a:extLst>
              <a:ext uri="{FF2B5EF4-FFF2-40B4-BE49-F238E27FC236}">
                <a16:creationId xmlns:a16="http://schemas.microsoft.com/office/drawing/2014/main" id="{357FB6F7-4891-45BD-8B38-D4F064B3D9EB}"/>
              </a:ext>
            </a:extLst>
          </p:cNvPr>
          <p:cNvSpPr>
            <a:spLocks noGrp="1"/>
          </p:cNvSpPr>
          <p:nvPr>
            <p:ph idx="1"/>
          </p:nvPr>
        </p:nvSpPr>
        <p:spPr/>
        <p:txBody>
          <a:bodyPr>
            <a:normAutofit lnSpcReduction="10000"/>
          </a:bodyPr>
          <a:lstStyle/>
          <a:p>
            <a:r>
              <a:rPr lang="en-US" sz="2800" dirty="0"/>
              <a:t>Previous work addressed this issue by pre-processing multi-stain images. However, this pre-processing is subjective and thus can vary depending on the lab that does it, resulting in inconsistencies</a:t>
            </a:r>
          </a:p>
          <a:p>
            <a:r>
              <a:rPr lang="en-US" sz="2800" dirty="0"/>
              <a:t>In Duggal et al, a stain separation layer was added to the network, but it still used a pre-processing step to estimate the optical density from the raw image. Also, this method relied on initializing parameters the stain separation layer based on stain parameters, which is still subjective</a:t>
            </a:r>
          </a:p>
        </p:txBody>
      </p:sp>
    </p:spTree>
    <p:extLst>
      <p:ext uri="{BB962C8B-B14F-4D97-AF65-F5344CB8AC3E}">
        <p14:creationId xmlns:p14="http://schemas.microsoft.com/office/powerpoint/2010/main" val="49158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6CE5-8576-45BC-80E1-34A24ABFFEE3}"/>
              </a:ext>
            </a:extLst>
          </p:cNvPr>
          <p:cNvSpPr>
            <a:spLocks noGrp="1"/>
          </p:cNvSpPr>
          <p:nvPr>
            <p:ph type="title"/>
          </p:nvPr>
        </p:nvSpPr>
        <p:spPr/>
        <p:txBody>
          <a:bodyPr/>
          <a:lstStyle/>
          <a:p>
            <a:r>
              <a:rPr lang="en-US" dirty="0"/>
              <a:t>CD-UNET</a:t>
            </a:r>
          </a:p>
        </p:txBody>
      </p:sp>
      <p:sp>
        <p:nvSpPr>
          <p:cNvPr id="3" name="Content Placeholder 2">
            <a:extLst>
              <a:ext uri="{FF2B5EF4-FFF2-40B4-BE49-F238E27FC236}">
                <a16:creationId xmlns:a16="http://schemas.microsoft.com/office/drawing/2014/main" id="{5414BBAA-F966-418E-B90E-BE6963EF57D1}"/>
              </a:ext>
            </a:extLst>
          </p:cNvPr>
          <p:cNvSpPr>
            <a:spLocks noGrp="1"/>
          </p:cNvSpPr>
          <p:nvPr>
            <p:ph idx="1"/>
          </p:nvPr>
        </p:nvSpPr>
        <p:spPr/>
        <p:txBody>
          <a:bodyPr>
            <a:normAutofit/>
          </a:bodyPr>
          <a:lstStyle/>
          <a:p>
            <a:r>
              <a:rPr lang="en-US" sz="2800" dirty="0"/>
              <a:t>This paper addresses this problem by adding a color deconvolution segment to UNET to create CD-UNET</a:t>
            </a:r>
          </a:p>
          <a:p>
            <a:r>
              <a:rPr lang="en-US" sz="2800" dirty="0"/>
              <a:t>Color deconvolution parameters are learned as part of the segmentation network without the need to pre-process the images</a:t>
            </a:r>
          </a:p>
          <a:p>
            <a:r>
              <a:rPr lang="en-US" sz="2800" dirty="0"/>
              <a:t>This is the first work in which a color deconvolution was learned as part of the network without pre-processing</a:t>
            </a:r>
          </a:p>
          <a:p>
            <a:endParaRPr lang="en-US" sz="2800" dirty="0"/>
          </a:p>
        </p:txBody>
      </p:sp>
    </p:spTree>
    <p:extLst>
      <p:ext uri="{BB962C8B-B14F-4D97-AF65-F5344CB8AC3E}">
        <p14:creationId xmlns:p14="http://schemas.microsoft.com/office/powerpoint/2010/main" val="2750013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BF60-F7C2-4A95-BD04-8619008AD771}"/>
              </a:ext>
            </a:extLst>
          </p:cNvPr>
          <p:cNvSpPr>
            <a:spLocks noGrp="1"/>
          </p:cNvSpPr>
          <p:nvPr>
            <p:ph type="title"/>
          </p:nvPr>
        </p:nvSpPr>
        <p:spPr/>
        <p:txBody>
          <a:bodyPr/>
          <a:lstStyle/>
          <a:p>
            <a:r>
              <a:rPr lang="en-US" dirty="0"/>
              <a:t>Color Deconvolution Segment</a:t>
            </a:r>
          </a:p>
        </p:txBody>
      </p:sp>
      <p:sp>
        <p:nvSpPr>
          <p:cNvPr id="3" name="Content Placeholder 2">
            <a:extLst>
              <a:ext uri="{FF2B5EF4-FFF2-40B4-BE49-F238E27FC236}">
                <a16:creationId xmlns:a16="http://schemas.microsoft.com/office/drawing/2014/main" id="{2625A8B6-817F-4E3D-9A87-1F8E549B21E6}"/>
              </a:ext>
            </a:extLst>
          </p:cNvPr>
          <p:cNvSpPr>
            <a:spLocks noGrp="1"/>
          </p:cNvSpPr>
          <p:nvPr>
            <p:ph idx="1"/>
          </p:nvPr>
        </p:nvSpPr>
        <p:spPr/>
        <p:txBody>
          <a:bodyPr>
            <a:normAutofit/>
          </a:bodyPr>
          <a:lstStyle/>
          <a:p>
            <a:r>
              <a:rPr lang="en-US" sz="2800" dirty="0"/>
              <a:t>This color deconvolution segment has two 1x1 convolution layers that are followed by </a:t>
            </a:r>
            <a:r>
              <a:rPr lang="en-US" sz="2800" dirty="0" err="1"/>
              <a:t>ReLU</a:t>
            </a:r>
            <a:r>
              <a:rPr lang="en-US" sz="2800" dirty="0"/>
              <a:t> and batch norm. First layer has 6 filters, each for a different stain color. Second layer has 3 filters to output feature maps that are the same size as the inputs</a:t>
            </a:r>
          </a:p>
        </p:txBody>
      </p:sp>
      <p:pic>
        <p:nvPicPr>
          <p:cNvPr id="4" name="Picture 3">
            <a:extLst>
              <a:ext uri="{FF2B5EF4-FFF2-40B4-BE49-F238E27FC236}">
                <a16:creationId xmlns:a16="http://schemas.microsoft.com/office/drawing/2014/main" id="{DE67D312-EDDD-43DB-84BF-2D6E0ABC4333}"/>
              </a:ext>
            </a:extLst>
          </p:cNvPr>
          <p:cNvPicPr>
            <a:picLocks noChangeAspect="1"/>
          </p:cNvPicPr>
          <p:nvPr/>
        </p:nvPicPr>
        <p:blipFill>
          <a:blip r:embed="rId2"/>
          <a:stretch>
            <a:fillRect/>
          </a:stretch>
        </p:blipFill>
        <p:spPr>
          <a:xfrm>
            <a:off x="913795" y="3933825"/>
            <a:ext cx="10163175" cy="2924175"/>
          </a:xfrm>
          <a:prstGeom prst="rect">
            <a:avLst/>
          </a:prstGeom>
        </p:spPr>
      </p:pic>
    </p:spTree>
    <p:extLst>
      <p:ext uri="{BB962C8B-B14F-4D97-AF65-F5344CB8AC3E}">
        <p14:creationId xmlns:p14="http://schemas.microsoft.com/office/powerpoint/2010/main" val="74643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BF60-F7C2-4A95-BD04-8619008AD771}"/>
              </a:ext>
            </a:extLst>
          </p:cNvPr>
          <p:cNvSpPr>
            <a:spLocks noGrp="1"/>
          </p:cNvSpPr>
          <p:nvPr>
            <p:ph type="title"/>
          </p:nvPr>
        </p:nvSpPr>
        <p:spPr/>
        <p:txBody>
          <a:bodyPr/>
          <a:lstStyle/>
          <a:p>
            <a:r>
              <a:rPr lang="en-US" dirty="0"/>
              <a:t>UNET in CD-UNET</a:t>
            </a:r>
          </a:p>
        </p:txBody>
      </p:sp>
      <p:sp>
        <p:nvSpPr>
          <p:cNvPr id="3" name="Content Placeholder 2">
            <a:extLst>
              <a:ext uri="{FF2B5EF4-FFF2-40B4-BE49-F238E27FC236}">
                <a16:creationId xmlns:a16="http://schemas.microsoft.com/office/drawing/2014/main" id="{2625A8B6-817F-4E3D-9A87-1F8E549B21E6}"/>
              </a:ext>
            </a:extLst>
          </p:cNvPr>
          <p:cNvSpPr>
            <a:spLocks noGrp="1"/>
          </p:cNvSpPr>
          <p:nvPr>
            <p:ph idx="1"/>
          </p:nvPr>
        </p:nvSpPr>
        <p:spPr/>
        <p:txBody>
          <a:bodyPr>
            <a:normAutofit/>
          </a:bodyPr>
          <a:lstStyle/>
          <a:p>
            <a:r>
              <a:rPr lang="en-US" sz="2800" dirty="0"/>
              <a:t>The UNET is fully convolutional and outputs a pixel wise segmentation of the input. All conv layers had zero padding to preserve spatial size. This UNET is also smaller; each layer has half the number of filters compared to the original, which spends up learning and reduces overfitting</a:t>
            </a:r>
          </a:p>
        </p:txBody>
      </p:sp>
      <p:pic>
        <p:nvPicPr>
          <p:cNvPr id="4" name="Picture 3">
            <a:extLst>
              <a:ext uri="{FF2B5EF4-FFF2-40B4-BE49-F238E27FC236}">
                <a16:creationId xmlns:a16="http://schemas.microsoft.com/office/drawing/2014/main" id="{DE67D312-EDDD-43DB-84BF-2D6E0ABC4333}"/>
              </a:ext>
            </a:extLst>
          </p:cNvPr>
          <p:cNvPicPr>
            <a:picLocks noChangeAspect="1"/>
          </p:cNvPicPr>
          <p:nvPr/>
        </p:nvPicPr>
        <p:blipFill>
          <a:blip r:embed="rId2"/>
          <a:stretch>
            <a:fillRect/>
          </a:stretch>
        </p:blipFill>
        <p:spPr>
          <a:xfrm>
            <a:off x="1063086" y="4036282"/>
            <a:ext cx="9807078" cy="2821718"/>
          </a:xfrm>
          <a:prstGeom prst="rect">
            <a:avLst/>
          </a:prstGeom>
        </p:spPr>
      </p:pic>
    </p:spTree>
    <p:extLst>
      <p:ext uri="{BB962C8B-B14F-4D97-AF65-F5344CB8AC3E}">
        <p14:creationId xmlns:p14="http://schemas.microsoft.com/office/powerpoint/2010/main" val="49538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86B7-7064-4091-82A7-3D3F3DAAA841}"/>
              </a:ext>
            </a:extLst>
          </p:cNvPr>
          <p:cNvSpPr>
            <a:spLocks noGrp="1"/>
          </p:cNvSpPr>
          <p:nvPr>
            <p:ph type="title"/>
          </p:nvPr>
        </p:nvSpPr>
        <p:spPr/>
        <p:txBody>
          <a:bodyPr/>
          <a:lstStyle/>
          <a:p>
            <a:r>
              <a:rPr lang="en-US" dirty="0"/>
              <a:t>Nonlinear Functions in Color </a:t>
            </a:r>
            <a:r>
              <a:rPr lang="en-US" dirty="0" err="1"/>
              <a:t>Deconv</a:t>
            </a:r>
            <a:endParaRPr lang="en-US" dirty="0"/>
          </a:p>
        </p:txBody>
      </p:sp>
      <p:sp>
        <p:nvSpPr>
          <p:cNvPr id="3" name="Content Placeholder 2">
            <a:extLst>
              <a:ext uri="{FF2B5EF4-FFF2-40B4-BE49-F238E27FC236}">
                <a16:creationId xmlns:a16="http://schemas.microsoft.com/office/drawing/2014/main" id="{7A670BD1-EC65-422E-9434-1088D1C6BACB}"/>
              </a:ext>
            </a:extLst>
          </p:cNvPr>
          <p:cNvSpPr>
            <a:spLocks noGrp="1"/>
          </p:cNvSpPr>
          <p:nvPr>
            <p:ph idx="1"/>
          </p:nvPr>
        </p:nvSpPr>
        <p:spPr/>
        <p:txBody>
          <a:bodyPr>
            <a:normAutofit/>
          </a:bodyPr>
          <a:lstStyle/>
          <a:p>
            <a:r>
              <a:rPr lang="en-US" sz="2800" dirty="0"/>
              <a:t>Each of the convolutional layers in this color deconvolution segment is followed by a nonlinear function that is meant to learn how the observed pixel intensity I</a:t>
            </a:r>
            <a:r>
              <a:rPr lang="en-US" dirty="0"/>
              <a:t>t</a:t>
            </a:r>
            <a:r>
              <a:rPr lang="en-US" sz="2800" dirty="0"/>
              <a:t> varies non-linearly with the concentration of staining</a:t>
            </a:r>
          </a:p>
          <a:p>
            <a:r>
              <a:rPr lang="en-US" sz="2800" dirty="0"/>
              <a:t>The network will learn the relation between how much concentration of staining there is in that pixel and pixel intensity, which is used in segmentation</a:t>
            </a:r>
          </a:p>
          <a:p>
            <a:r>
              <a:rPr lang="en-US" sz="2800" dirty="0"/>
              <a:t>This non-linear relation is due to the Beer-Lambert law</a:t>
            </a:r>
          </a:p>
        </p:txBody>
      </p:sp>
    </p:spTree>
    <p:extLst>
      <p:ext uri="{BB962C8B-B14F-4D97-AF65-F5344CB8AC3E}">
        <p14:creationId xmlns:p14="http://schemas.microsoft.com/office/powerpoint/2010/main" val="3353511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75E3-CFA5-43F0-8AD2-C1E33243DC21}"/>
              </a:ext>
            </a:extLst>
          </p:cNvPr>
          <p:cNvSpPr>
            <a:spLocks noGrp="1"/>
          </p:cNvSpPr>
          <p:nvPr>
            <p:ph type="title"/>
          </p:nvPr>
        </p:nvSpPr>
        <p:spPr/>
        <p:txBody>
          <a:bodyPr/>
          <a:lstStyle/>
          <a:p>
            <a:r>
              <a:rPr lang="en-US" dirty="0"/>
              <a:t>Beer-Lambert law</a:t>
            </a:r>
          </a:p>
        </p:txBody>
      </p:sp>
      <p:sp>
        <p:nvSpPr>
          <p:cNvPr id="3" name="Content Placeholder 2">
            <a:extLst>
              <a:ext uri="{FF2B5EF4-FFF2-40B4-BE49-F238E27FC236}">
                <a16:creationId xmlns:a16="http://schemas.microsoft.com/office/drawing/2014/main" id="{2674967B-260F-4E63-AA4A-F7ABDFCD481C}"/>
              </a:ext>
            </a:extLst>
          </p:cNvPr>
          <p:cNvSpPr>
            <a:spLocks noGrp="1"/>
          </p:cNvSpPr>
          <p:nvPr>
            <p:ph idx="1"/>
          </p:nvPr>
        </p:nvSpPr>
        <p:spPr/>
        <p:txBody>
          <a:bodyPr>
            <a:normAutofit/>
          </a:bodyPr>
          <a:lstStyle/>
          <a:p>
            <a:r>
              <a:rPr lang="en-US" dirty="0"/>
              <a:t> </a:t>
            </a:r>
          </a:p>
          <a:p>
            <a:endParaRPr lang="en-US" dirty="0"/>
          </a:p>
          <a:p>
            <a:endParaRPr lang="en-US" dirty="0"/>
          </a:p>
          <a:p>
            <a:r>
              <a:rPr lang="en-US" dirty="0"/>
              <a:t>OD: optical density (how much light passes through)</a:t>
            </a:r>
          </a:p>
          <a:p>
            <a:r>
              <a:rPr lang="en-US" dirty="0"/>
              <a:t>I</a:t>
            </a:r>
            <a:r>
              <a:rPr lang="en-US" sz="1800" dirty="0"/>
              <a:t>0</a:t>
            </a:r>
            <a:r>
              <a:rPr lang="en-US" dirty="0"/>
              <a:t> is the intensity of the incident light</a:t>
            </a:r>
          </a:p>
          <a:p>
            <a:r>
              <a:rPr lang="en-US" dirty="0"/>
              <a:t>I</a:t>
            </a:r>
            <a:r>
              <a:rPr lang="en-US" sz="1800" dirty="0"/>
              <a:t>t</a:t>
            </a:r>
            <a:r>
              <a:rPr lang="en-US" dirty="0"/>
              <a:t> is the intensity of the light after passing through the specimen</a:t>
            </a:r>
          </a:p>
          <a:p>
            <a:r>
              <a:rPr lang="en-US" dirty="0"/>
              <a:t>Epsilon is the absorption coefficient</a:t>
            </a:r>
          </a:p>
          <a:p>
            <a:r>
              <a:rPr lang="en-US" dirty="0"/>
              <a:t>C is the concentration of the absorbing substance</a:t>
            </a:r>
          </a:p>
          <a:p>
            <a:r>
              <a:rPr lang="en-US" dirty="0"/>
              <a:t>L is the thickness of the specimen</a:t>
            </a:r>
          </a:p>
        </p:txBody>
      </p:sp>
      <p:pic>
        <p:nvPicPr>
          <p:cNvPr id="4" name="Picture 3">
            <a:extLst>
              <a:ext uri="{FF2B5EF4-FFF2-40B4-BE49-F238E27FC236}">
                <a16:creationId xmlns:a16="http://schemas.microsoft.com/office/drawing/2014/main" id="{790C4723-2802-4A64-8ACA-146DFB108B8A}"/>
              </a:ext>
            </a:extLst>
          </p:cNvPr>
          <p:cNvPicPr>
            <a:picLocks noChangeAspect="1"/>
          </p:cNvPicPr>
          <p:nvPr/>
        </p:nvPicPr>
        <p:blipFill>
          <a:blip r:embed="rId2"/>
          <a:stretch>
            <a:fillRect/>
          </a:stretch>
        </p:blipFill>
        <p:spPr>
          <a:xfrm>
            <a:off x="2299501" y="1940768"/>
            <a:ext cx="6511727" cy="875943"/>
          </a:xfrm>
          <a:prstGeom prst="rect">
            <a:avLst/>
          </a:prstGeom>
        </p:spPr>
      </p:pic>
      <p:pic>
        <p:nvPicPr>
          <p:cNvPr id="1026" name="Picture 2" descr="File:BeerâLambert law in solution.JPG">
            <a:extLst>
              <a:ext uri="{FF2B5EF4-FFF2-40B4-BE49-F238E27FC236}">
                <a16:creationId xmlns:a16="http://schemas.microsoft.com/office/drawing/2014/main" id="{B16AC768-C433-47F7-B507-DB3179658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710" y="1940768"/>
            <a:ext cx="2482107" cy="442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9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9013-D392-434F-A559-22ECCF757C7B}"/>
              </a:ext>
            </a:extLst>
          </p:cNvPr>
          <p:cNvSpPr>
            <a:spLocks noGrp="1"/>
          </p:cNvSpPr>
          <p:nvPr>
            <p:ph type="title"/>
          </p:nvPr>
        </p:nvSpPr>
        <p:spPr/>
        <p:txBody>
          <a:bodyPr/>
          <a:lstStyle/>
          <a:p>
            <a:r>
              <a:rPr lang="en-US" dirty="0"/>
              <a:t>Training &amp; Comparing</a:t>
            </a:r>
          </a:p>
        </p:txBody>
      </p:sp>
      <p:sp>
        <p:nvSpPr>
          <p:cNvPr id="3" name="Content Placeholder 2">
            <a:extLst>
              <a:ext uri="{FF2B5EF4-FFF2-40B4-BE49-F238E27FC236}">
                <a16:creationId xmlns:a16="http://schemas.microsoft.com/office/drawing/2014/main" id="{3137A6EA-DD39-4EB4-9CB8-2BD778B1B968}"/>
              </a:ext>
            </a:extLst>
          </p:cNvPr>
          <p:cNvSpPr>
            <a:spLocks noGrp="1"/>
          </p:cNvSpPr>
          <p:nvPr>
            <p:ph idx="1"/>
          </p:nvPr>
        </p:nvSpPr>
        <p:spPr/>
        <p:txBody>
          <a:bodyPr>
            <a:normAutofit/>
          </a:bodyPr>
          <a:lstStyle/>
          <a:p>
            <a:r>
              <a:rPr lang="en-US" sz="2800" dirty="0"/>
              <a:t>Trained both UNET and CD-UNET for 200 epochs on the same multi-stain dataset, computing F1 validation every 10 epochs. </a:t>
            </a:r>
          </a:p>
          <a:p>
            <a:r>
              <a:rPr lang="en-US" sz="2800" dirty="0"/>
              <a:t>F1 scores for CD-UNET converged faster, suggesting faster learning</a:t>
            </a:r>
          </a:p>
        </p:txBody>
      </p:sp>
    </p:spTree>
    <p:extLst>
      <p:ext uri="{BB962C8B-B14F-4D97-AF65-F5344CB8AC3E}">
        <p14:creationId xmlns:p14="http://schemas.microsoft.com/office/powerpoint/2010/main" val="299739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CD3E-28E9-4734-B313-5CEAC28C6C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87CAC4-C73C-449E-9F92-EF07E75FC9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DA50A7-968B-46A4-97DE-8F513E2A4F12}"/>
              </a:ext>
            </a:extLst>
          </p:cNvPr>
          <p:cNvPicPr>
            <a:picLocks noChangeAspect="1"/>
          </p:cNvPicPr>
          <p:nvPr/>
        </p:nvPicPr>
        <p:blipFill>
          <a:blip r:embed="rId2"/>
          <a:stretch>
            <a:fillRect/>
          </a:stretch>
        </p:blipFill>
        <p:spPr>
          <a:xfrm>
            <a:off x="1747837" y="571500"/>
            <a:ext cx="8696325" cy="5715000"/>
          </a:xfrm>
          <a:prstGeom prst="rect">
            <a:avLst/>
          </a:prstGeom>
        </p:spPr>
      </p:pic>
    </p:spTree>
    <p:extLst>
      <p:ext uri="{BB962C8B-B14F-4D97-AF65-F5344CB8AC3E}">
        <p14:creationId xmlns:p14="http://schemas.microsoft.com/office/powerpoint/2010/main" val="150775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B292-A92B-4C22-BB2A-44C04A9CDAE3}"/>
              </a:ext>
            </a:extLst>
          </p:cNvPr>
          <p:cNvSpPr>
            <a:spLocks noGrp="1"/>
          </p:cNvSpPr>
          <p:nvPr>
            <p:ph type="title"/>
          </p:nvPr>
        </p:nvSpPr>
        <p:spPr/>
        <p:txBody>
          <a:bodyPr/>
          <a:lstStyle/>
          <a:p>
            <a:r>
              <a:rPr lang="en-US" dirty="0"/>
              <a:t>Testing &amp; Comparing</a:t>
            </a:r>
          </a:p>
        </p:txBody>
      </p:sp>
      <p:sp>
        <p:nvSpPr>
          <p:cNvPr id="3" name="Content Placeholder 2">
            <a:extLst>
              <a:ext uri="{FF2B5EF4-FFF2-40B4-BE49-F238E27FC236}">
                <a16:creationId xmlns:a16="http://schemas.microsoft.com/office/drawing/2014/main" id="{7CAB3CEF-9AF5-49C0-848B-3CB5E98C90C1}"/>
              </a:ext>
            </a:extLst>
          </p:cNvPr>
          <p:cNvSpPr>
            <a:spLocks noGrp="1"/>
          </p:cNvSpPr>
          <p:nvPr>
            <p:ph idx="1"/>
          </p:nvPr>
        </p:nvSpPr>
        <p:spPr/>
        <p:txBody>
          <a:bodyPr>
            <a:normAutofit/>
          </a:bodyPr>
          <a:lstStyle/>
          <a:p>
            <a:r>
              <a:rPr lang="en-US" sz="2800" dirty="0"/>
              <a:t>Tested both on the same 26 images. F1 scores were higher for CD-UNET, suggesting better generalization</a:t>
            </a:r>
          </a:p>
          <a:p>
            <a:endParaRPr lang="en-US" sz="2800" dirty="0"/>
          </a:p>
        </p:txBody>
      </p:sp>
      <p:pic>
        <p:nvPicPr>
          <p:cNvPr id="5" name="Picture 4">
            <a:extLst>
              <a:ext uri="{FF2B5EF4-FFF2-40B4-BE49-F238E27FC236}">
                <a16:creationId xmlns:a16="http://schemas.microsoft.com/office/drawing/2014/main" id="{D88E1E6F-155A-44B2-941C-D11E62E93ACA}"/>
              </a:ext>
            </a:extLst>
          </p:cNvPr>
          <p:cNvPicPr>
            <a:picLocks noChangeAspect="1"/>
          </p:cNvPicPr>
          <p:nvPr/>
        </p:nvPicPr>
        <p:blipFill>
          <a:blip r:embed="rId2"/>
          <a:stretch>
            <a:fillRect/>
          </a:stretch>
        </p:blipFill>
        <p:spPr>
          <a:xfrm>
            <a:off x="1573570" y="3429000"/>
            <a:ext cx="8858250" cy="1933575"/>
          </a:xfrm>
          <a:prstGeom prst="rect">
            <a:avLst/>
          </a:prstGeom>
        </p:spPr>
      </p:pic>
    </p:spTree>
    <p:extLst>
      <p:ext uri="{BB962C8B-B14F-4D97-AF65-F5344CB8AC3E}">
        <p14:creationId xmlns:p14="http://schemas.microsoft.com/office/powerpoint/2010/main" val="7808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3A93-9B15-48A4-ABD0-28DD0B1E3D0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5A1A766-6FFA-4B5C-A6D6-BFBB662355CA}"/>
              </a:ext>
            </a:extLst>
          </p:cNvPr>
          <p:cNvSpPr>
            <a:spLocks noGrp="1"/>
          </p:cNvSpPr>
          <p:nvPr>
            <p:ph idx="1"/>
          </p:nvPr>
        </p:nvSpPr>
        <p:spPr/>
        <p:txBody>
          <a:bodyPr>
            <a:normAutofit/>
          </a:bodyPr>
          <a:lstStyle/>
          <a:p>
            <a:r>
              <a:rPr lang="en-US" sz="2800" dirty="0"/>
              <a:t>Researchers want to find patterns of changes in tumor biopsies image slides. But manual annotation of tissue slides is labor intensive and error-prone. </a:t>
            </a:r>
          </a:p>
          <a:p>
            <a:r>
              <a:rPr lang="en-US" sz="2800" dirty="0"/>
              <a:t>Aim of paper: Automation of this annotation process</a:t>
            </a:r>
          </a:p>
          <a:p>
            <a:r>
              <a:rPr lang="en-US" sz="2800" dirty="0"/>
              <a:t>This paper uses a novel one-shot color deconvolution deep learning method to automatically segment and annotate digitized slide images with multiple </a:t>
            </a:r>
            <a:r>
              <a:rPr lang="en-US" sz="2800" dirty="0" err="1"/>
              <a:t>stainings</a:t>
            </a:r>
            <a:r>
              <a:rPr lang="en-US" sz="2800" dirty="0"/>
              <a:t> into 4 categories</a:t>
            </a:r>
          </a:p>
        </p:txBody>
      </p:sp>
    </p:spTree>
    <p:extLst>
      <p:ext uri="{BB962C8B-B14F-4D97-AF65-F5344CB8AC3E}">
        <p14:creationId xmlns:p14="http://schemas.microsoft.com/office/powerpoint/2010/main" val="934266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7F2B-B399-4814-9CC9-5E3322619B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0ED2A-DA50-46A8-A9A3-31B7BA8DF0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2EB9CB-1436-455E-A479-826A802E6E1B}"/>
              </a:ext>
            </a:extLst>
          </p:cNvPr>
          <p:cNvPicPr>
            <a:picLocks noChangeAspect="1"/>
          </p:cNvPicPr>
          <p:nvPr/>
        </p:nvPicPr>
        <p:blipFill>
          <a:blip r:embed="rId2"/>
          <a:stretch>
            <a:fillRect/>
          </a:stretch>
        </p:blipFill>
        <p:spPr>
          <a:xfrm>
            <a:off x="0" y="1298550"/>
            <a:ext cx="12192000" cy="4260899"/>
          </a:xfrm>
          <a:prstGeom prst="rect">
            <a:avLst/>
          </a:prstGeom>
        </p:spPr>
      </p:pic>
    </p:spTree>
    <p:extLst>
      <p:ext uri="{BB962C8B-B14F-4D97-AF65-F5344CB8AC3E}">
        <p14:creationId xmlns:p14="http://schemas.microsoft.com/office/powerpoint/2010/main" val="137962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084F-811D-4503-962E-F8CF65166ABD}"/>
              </a:ext>
            </a:extLst>
          </p:cNvPr>
          <p:cNvSpPr>
            <a:spLocks noGrp="1"/>
          </p:cNvSpPr>
          <p:nvPr>
            <p:ph type="title"/>
          </p:nvPr>
        </p:nvSpPr>
        <p:spPr/>
        <p:txBody>
          <a:bodyPr/>
          <a:lstStyle/>
          <a:p>
            <a:r>
              <a:rPr lang="en-US" dirty="0"/>
              <a:t>Feature Maps of CD-UNET</a:t>
            </a:r>
          </a:p>
        </p:txBody>
      </p:sp>
      <p:sp>
        <p:nvSpPr>
          <p:cNvPr id="3" name="Content Placeholder 2">
            <a:extLst>
              <a:ext uri="{FF2B5EF4-FFF2-40B4-BE49-F238E27FC236}">
                <a16:creationId xmlns:a16="http://schemas.microsoft.com/office/drawing/2014/main" id="{3084604F-B7D0-43AB-ADDF-4EA186A92D07}"/>
              </a:ext>
            </a:extLst>
          </p:cNvPr>
          <p:cNvSpPr>
            <a:spLocks noGrp="1"/>
          </p:cNvSpPr>
          <p:nvPr>
            <p:ph idx="1"/>
          </p:nvPr>
        </p:nvSpPr>
        <p:spPr/>
        <p:txBody>
          <a:bodyPr>
            <a:normAutofit/>
          </a:bodyPr>
          <a:lstStyle/>
          <a:p>
            <a:r>
              <a:rPr lang="en-US" sz="2800" dirty="0"/>
              <a:t>To show the effect of the color deconvolution segment, its feature maps using different stains (H&amp;E and IHC) were visualized</a:t>
            </a:r>
          </a:p>
          <a:p>
            <a:r>
              <a:rPr lang="en-US" sz="2800" dirty="0"/>
              <a:t>The visualization of the outputs of the color deconvolution segment using different </a:t>
            </a:r>
            <a:r>
              <a:rPr lang="en-US" sz="2800" dirty="0" err="1"/>
              <a:t>stainings</a:t>
            </a:r>
            <a:r>
              <a:rPr lang="en-US" sz="2800" dirty="0"/>
              <a:t> as inputs shows the added layers actually learned to separate between different stain channels for the different stain types</a:t>
            </a:r>
          </a:p>
          <a:p>
            <a:endParaRPr lang="en-US" sz="2800" dirty="0"/>
          </a:p>
        </p:txBody>
      </p:sp>
    </p:spTree>
    <p:extLst>
      <p:ext uri="{BB962C8B-B14F-4D97-AF65-F5344CB8AC3E}">
        <p14:creationId xmlns:p14="http://schemas.microsoft.com/office/powerpoint/2010/main" val="1147300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1810-845E-4FB7-8A5A-580322C8C281}"/>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63D25140-916B-4E70-9D20-6A22B6F6315E}"/>
              </a:ext>
            </a:extLst>
          </p:cNvPr>
          <p:cNvSpPr>
            <a:spLocks noGrp="1"/>
          </p:cNvSpPr>
          <p:nvPr>
            <p:ph idx="1"/>
          </p:nvPr>
        </p:nvSpPr>
        <p:spPr/>
        <p:txBody>
          <a:bodyPr>
            <a:normAutofit/>
          </a:bodyPr>
          <a:lstStyle/>
          <a:p>
            <a:endParaRPr lang="en-US" sz="2800" dirty="0"/>
          </a:p>
        </p:txBody>
      </p:sp>
      <p:pic>
        <p:nvPicPr>
          <p:cNvPr id="4" name="Picture 3">
            <a:extLst>
              <a:ext uri="{FF2B5EF4-FFF2-40B4-BE49-F238E27FC236}">
                <a16:creationId xmlns:a16="http://schemas.microsoft.com/office/drawing/2014/main" id="{8F3C88FD-5B27-47E3-9620-CE05F127A634}"/>
              </a:ext>
            </a:extLst>
          </p:cNvPr>
          <p:cNvPicPr>
            <a:picLocks noChangeAspect="1"/>
          </p:cNvPicPr>
          <p:nvPr/>
        </p:nvPicPr>
        <p:blipFill>
          <a:blip r:embed="rId2"/>
          <a:stretch>
            <a:fillRect/>
          </a:stretch>
        </p:blipFill>
        <p:spPr>
          <a:xfrm>
            <a:off x="0" y="1981200"/>
            <a:ext cx="12192000" cy="4876800"/>
          </a:xfrm>
          <a:prstGeom prst="rect">
            <a:avLst/>
          </a:prstGeom>
        </p:spPr>
      </p:pic>
    </p:spTree>
    <p:extLst>
      <p:ext uri="{BB962C8B-B14F-4D97-AF65-F5344CB8AC3E}">
        <p14:creationId xmlns:p14="http://schemas.microsoft.com/office/powerpoint/2010/main" val="1452613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3686-20D3-4F59-994B-AE04B35F580F}"/>
              </a:ext>
            </a:extLst>
          </p:cNvPr>
          <p:cNvSpPr>
            <a:spLocks noGrp="1"/>
          </p:cNvSpPr>
          <p:nvPr>
            <p:ph type="title"/>
          </p:nvPr>
        </p:nvSpPr>
        <p:spPr/>
        <p:txBody>
          <a:bodyPr/>
          <a:lstStyle/>
          <a:p>
            <a:r>
              <a:rPr lang="en-US" dirty="0"/>
              <a:t>Feature Visualization in Segmentation</a:t>
            </a:r>
          </a:p>
        </p:txBody>
      </p:sp>
      <p:sp>
        <p:nvSpPr>
          <p:cNvPr id="3" name="Content Placeholder 2">
            <a:extLst>
              <a:ext uri="{FF2B5EF4-FFF2-40B4-BE49-F238E27FC236}">
                <a16:creationId xmlns:a16="http://schemas.microsoft.com/office/drawing/2014/main" id="{5F9347DE-4C03-46EB-9C5D-5A6B74D73A1E}"/>
              </a:ext>
            </a:extLst>
          </p:cNvPr>
          <p:cNvSpPr>
            <a:spLocks noGrp="1"/>
          </p:cNvSpPr>
          <p:nvPr>
            <p:ph idx="1"/>
          </p:nvPr>
        </p:nvSpPr>
        <p:spPr/>
        <p:txBody>
          <a:bodyPr>
            <a:normAutofit/>
          </a:bodyPr>
          <a:lstStyle/>
          <a:p>
            <a:r>
              <a:rPr lang="en-US" sz="2800" dirty="0"/>
              <a:t>Feature visualization highlights pixels in the image and hidden layers that were significant for the network’s output. This helps medical experts understand which parts of an image influenced a network to make its decision</a:t>
            </a:r>
          </a:p>
        </p:txBody>
      </p:sp>
    </p:spTree>
    <p:extLst>
      <p:ext uri="{BB962C8B-B14F-4D97-AF65-F5344CB8AC3E}">
        <p14:creationId xmlns:p14="http://schemas.microsoft.com/office/powerpoint/2010/main" val="138360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9119-C221-4CB2-923E-84434E119325}"/>
              </a:ext>
            </a:extLst>
          </p:cNvPr>
          <p:cNvSpPr>
            <a:spLocks noGrp="1"/>
          </p:cNvSpPr>
          <p:nvPr>
            <p:ph type="title"/>
          </p:nvPr>
        </p:nvSpPr>
        <p:spPr/>
        <p:txBody>
          <a:bodyPr/>
          <a:lstStyle/>
          <a:p>
            <a:r>
              <a:rPr lang="en-US" dirty="0"/>
              <a:t>Feature Visualization in Segmentation</a:t>
            </a:r>
          </a:p>
        </p:txBody>
      </p:sp>
      <p:sp>
        <p:nvSpPr>
          <p:cNvPr id="3" name="Content Placeholder 2">
            <a:extLst>
              <a:ext uri="{FF2B5EF4-FFF2-40B4-BE49-F238E27FC236}">
                <a16:creationId xmlns:a16="http://schemas.microsoft.com/office/drawing/2014/main" id="{DC405510-A131-441C-B2EC-D0DFD453A946}"/>
              </a:ext>
            </a:extLst>
          </p:cNvPr>
          <p:cNvSpPr>
            <a:spLocks noGrp="1"/>
          </p:cNvSpPr>
          <p:nvPr>
            <p:ph idx="1"/>
          </p:nvPr>
        </p:nvSpPr>
        <p:spPr/>
        <p:txBody>
          <a:bodyPr>
            <a:normAutofit/>
          </a:bodyPr>
          <a:lstStyle/>
          <a:p>
            <a:r>
              <a:rPr lang="en-US" sz="2800" dirty="0"/>
              <a:t>A noise image is inserted to the network, a specific pixel “receptive field” and category in the network output is set as the target, and several iterations of gradient ascent are run in order to modify the input image pixels to receive a high value in the target pixel receptive field. </a:t>
            </a:r>
          </a:p>
          <a:p>
            <a:r>
              <a:rPr lang="en-US" sz="2800" dirty="0"/>
              <a:t>Using this we can create examples of input images, that cause a high activation at the target pixel receptive field for each of the categories</a:t>
            </a:r>
          </a:p>
        </p:txBody>
      </p:sp>
    </p:spTree>
    <p:extLst>
      <p:ext uri="{BB962C8B-B14F-4D97-AF65-F5344CB8AC3E}">
        <p14:creationId xmlns:p14="http://schemas.microsoft.com/office/powerpoint/2010/main" val="4224166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681C-ECAB-48C2-938A-ABF082D47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420172-D8B4-417E-9D9A-4537C4642AEC}"/>
              </a:ext>
            </a:extLst>
          </p:cNvPr>
          <p:cNvSpPr>
            <a:spLocks noGrp="1"/>
          </p:cNvSpPr>
          <p:nvPr>
            <p:ph idx="1"/>
          </p:nvPr>
        </p:nvSpPr>
        <p:spPr/>
        <p:txBody>
          <a:bodyPr>
            <a:normAutofit/>
          </a:bodyPr>
          <a:lstStyle/>
          <a:p>
            <a:endParaRPr lang="en-US" sz="2800" dirty="0"/>
          </a:p>
        </p:txBody>
      </p:sp>
      <p:pic>
        <p:nvPicPr>
          <p:cNvPr id="5" name="Picture 4">
            <a:extLst>
              <a:ext uri="{FF2B5EF4-FFF2-40B4-BE49-F238E27FC236}">
                <a16:creationId xmlns:a16="http://schemas.microsoft.com/office/drawing/2014/main" id="{C2E1C5B2-6A05-4D8B-9EF1-B9033E2C8050}"/>
              </a:ext>
            </a:extLst>
          </p:cNvPr>
          <p:cNvPicPr>
            <a:picLocks noChangeAspect="1"/>
          </p:cNvPicPr>
          <p:nvPr/>
        </p:nvPicPr>
        <p:blipFill>
          <a:blip r:embed="rId2"/>
          <a:stretch>
            <a:fillRect/>
          </a:stretch>
        </p:blipFill>
        <p:spPr>
          <a:xfrm>
            <a:off x="0" y="1321149"/>
            <a:ext cx="12192000" cy="4215701"/>
          </a:xfrm>
          <a:prstGeom prst="rect">
            <a:avLst/>
          </a:prstGeom>
        </p:spPr>
      </p:pic>
    </p:spTree>
    <p:extLst>
      <p:ext uri="{BB962C8B-B14F-4D97-AF65-F5344CB8AC3E}">
        <p14:creationId xmlns:p14="http://schemas.microsoft.com/office/powerpoint/2010/main" val="1800324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955E-F843-4840-A473-020CA7E4C28A}"/>
              </a:ext>
            </a:extLst>
          </p:cNvPr>
          <p:cNvSpPr>
            <a:spLocks noGrp="1"/>
          </p:cNvSpPr>
          <p:nvPr>
            <p:ph type="title"/>
          </p:nvPr>
        </p:nvSpPr>
        <p:spPr/>
        <p:txBody>
          <a:bodyPr/>
          <a:lstStyle/>
          <a:p>
            <a:r>
              <a:rPr lang="en-US" dirty="0"/>
              <a:t>Feature Visualization in Segmentation</a:t>
            </a:r>
          </a:p>
        </p:txBody>
      </p:sp>
      <p:sp>
        <p:nvSpPr>
          <p:cNvPr id="3" name="Content Placeholder 2">
            <a:extLst>
              <a:ext uri="{FF2B5EF4-FFF2-40B4-BE49-F238E27FC236}">
                <a16:creationId xmlns:a16="http://schemas.microsoft.com/office/drawing/2014/main" id="{250995EE-1447-45FC-BB5A-0AF3ADF18BD1}"/>
              </a:ext>
            </a:extLst>
          </p:cNvPr>
          <p:cNvSpPr>
            <a:spLocks noGrp="1"/>
          </p:cNvSpPr>
          <p:nvPr>
            <p:ph idx="1"/>
          </p:nvPr>
        </p:nvSpPr>
        <p:spPr/>
        <p:txBody>
          <a:bodyPr>
            <a:normAutofit lnSpcReduction="10000"/>
          </a:bodyPr>
          <a:lstStyle/>
          <a:p>
            <a:r>
              <a:rPr lang="en-US" sz="2800" dirty="0"/>
              <a:t>The area of the pixels in the input image that affect an output pixel (the effective receptive field) is different for the three categories</a:t>
            </a:r>
          </a:p>
          <a:p>
            <a:r>
              <a:rPr lang="en-US" sz="2800" dirty="0"/>
              <a:t>The tissue category score is maximized when there are tissue cell nuclei far from the target pixel, implying that patterns of multiple tissue cell nuclei around the target pixel are used by the network as clues of tissue presence</a:t>
            </a:r>
          </a:p>
          <a:p>
            <a:r>
              <a:rPr lang="en-US" sz="2800" dirty="0"/>
              <a:t>The tumor and necrosis categories look for patterns of condensed large distorted cell nuclei around the target pixel</a:t>
            </a:r>
          </a:p>
          <a:p>
            <a:endParaRPr lang="en-US" sz="2800" dirty="0"/>
          </a:p>
        </p:txBody>
      </p:sp>
    </p:spTree>
    <p:extLst>
      <p:ext uri="{BB962C8B-B14F-4D97-AF65-F5344CB8AC3E}">
        <p14:creationId xmlns:p14="http://schemas.microsoft.com/office/powerpoint/2010/main" val="1427554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CF5A-C9CA-4F78-812D-BFE3F8C75AD9}"/>
              </a:ext>
            </a:extLst>
          </p:cNvPr>
          <p:cNvSpPr>
            <a:spLocks noGrp="1"/>
          </p:cNvSpPr>
          <p:nvPr>
            <p:ph type="title"/>
          </p:nvPr>
        </p:nvSpPr>
        <p:spPr/>
        <p:txBody>
          <a:bodyPr/>
          <a:lstStyle/>
          <a:p>
            <a:r>
              <a:rPr lang="en-US" dirty="0"/>
              <a:t>Activation Maximization on Filters</a:t>
            </a:r>
          </a:p>
        </p:txBody>
      </p:sp>
      <p:sp>
        <p:nvSpPr>
          <p:cNvPr id="3" name="Content Placeholder 2">
            <a:extLst>
              <a:ext uri="{FF2B5EF4-FFF2-40B4-BE49-F238E27FC236}">
                <a16:creationId xmlns:a16="http://schemas.microsoft.com/office/drawing/2014/main" id="{A4024146-D1EA-46AE-A064-1143616673E4}"/>
              </a:ext>
            </a:extLst>
          </p:cNvPr>
          <p:cNvSpPr>
            <a:spLocks noGrp="1"/>
          </p:cNvSpPr>
          <p:nvPr>
            <p:ph idx="1"/>
          </p:nvPr>
        </p:nvSpPr>
        <p:spPr/>
        <p:txBody>
          <a:bodyPr>
            <a:normAutofit/>
          </a:bodyPr>
          <a:lstStyle/>
          <a:p>
            <a:r>
              <a:rPr lang="en-US" sz="2800" dirty="0"/>
              <a:t>To see the effect of the color deconvolution segment on input images, applied activation maximization on 1</a:t>
            </a:r>
            <a:r>
              <a:rPr lang="en-US" sz="2800" baseline="30000" dirty="0"/>
              <a:t>st</a:t>
            </a:r>
            <a:r>
              <a:rPr lang="en-US" sz="2800" dirty="0"/>
              <a:t> layer’s filters. </a:t>
            </a:r>
          </a:p>
          <a:p>
            <a:r>
              <a:rPr lang="en-US" sz="2800" dirty="0"/>
              <a:t>A noise image is inserted to the network, and several iterations of gradient ascent are run that modify the input image to maximize the response of each of the filters</a:t>
            </a:r>
          </a:p>
          <a:p>
            <a:endParaRPr lang="en-US" sz="2800" dirty="0"/>
          </a:p>
        </p:txBody>
      </p:sp>
      <p:pic>
        <p:nvPicPr>
          <p:cNvPr id="4" name="Picture 3">
            <a:extLst>
              <a:ext uri="{FF2B5EF4-FFF2-40B4-BE49-F238E27FC236}">
                <a16:creationId xmlns:a16="http://schemas.microsoft.com/office/drawing/2014/main" id="{8B9F3150-E1C5-45E1-9526-C97207C8A563}"/>
              </a:ext>
            </a:extLst>
          </p:cNvPr>
          <p:cNvPicPr>
            <a:picLocks noChangeAspect="1"/>
          </p:cNvPicPr>
          <p:nvPr/>
        </p:nvPicPr>
        <p:blipFill>
          <a:blip r:embed="rId2"/>
          <a:stretch>
            <a:fillRect/>
          </a:stretch>
        </p:blipFill>
        <p:spPr>
          <a:xfrm>
            <a:off x="592283" y="4225934"/>
            <a:ext cx="10996785" cy="2520097"/>
          </a:xfrm>
          <a:prstGeom prst="rect">
            <a:avLst/>
          </a:prstGeom>
        </p:spPr>
      </p:pic>
    </p:spTree>
    <p:extLst>
      <p:ext uri="{BB962C8B-B14F-4D97-AF65-F5344CB8AC3E}">
        <p14:creationId xmlns:p14="http://schemas.microsoft.com/office/powerpoint/2010/main" val="315433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8158-630D-41BA-965D-562C58A1443B}"/>
              </a:ext>
            </a:extLst>
          </p:cNvPr>
          <p:cNvSpPr>
            <a:spLocks noGrp="1"/>
          </p:cNvSpPr>
          <p:nvPr>
            <p:ph type="title"/>
          </p:nvPr>
        </p:nvSpPr>
        <p:spPr/>
        <p:txBody>
          <a:bodyPr/>
          <a:lstStyle/>
          <a:p>
            <a:r>
              <a:rPr lang="en-US" dirty="0"/>
              <a:t>Pixel Attribution</a:t>
            </a:r>
          </a:p>
        </p:txBody>
      </p:sp>
      <p:sp>
        <p:nvSpPr>
          <p:cNvPr id="3" name="Content Placeholder 2">
            <a:extLst>
              <a:ext uri="{FF2B5EF4-FFF2-40B4-BE49-F238E27FC236}">
                <a16:creationId xmlns:a16="http://schemas.microsoft.com/office/drawing/2014/main" id="{206BE6C9-319C-4F7A-9633-510F86A235D3}"/>
              </a:ext>
            </a:extLst>
          </p:cNvPr>
          <p:cNvSpPr>
            <a:spLocks noGrp="1"/>
          </p:cNvSpPr>
          <p:nvPr>
            <p:ph idx="1"/>
          </p:nvPr>
        </p:nvSpPr>
        <p:spPr/>
        <p:txBody>
          <a:bodyPr>
            <a:normAutofit/>
          </a:bodyPr>
          <a:lstStyle/>
          <a:p>
            <a:r>
              <a:rPr lang="en-US" sz="2800" dirty="0"/>
              <a:t>For pixel attribution we used the </a:t>
            </a:r>
            <a:r>
              <a:rPr lang="en-US" sz="2800" dirty="0" err="1"/>
              <a:t>SmoothGrad</a:t>
            </a:r>
            <a:r>
              <a:rPr lang="en-US" sz="2800" dirty="0"/>
              <a:t> technique, and averaged the gradients of the category score with respect to noisy input image pixels. The gradient image was passed to a </a:t>
            </a:r>
            <a:r>
              <a:rPr lang="en-US" sz="2800" dirty="0" err="1"/>
              <a:t>ReLU</a:t>
            </a:r>
            <a:r>
              <a:rPr lang="en-US" sz="2800" dirty="0"/>
              <a:t> gate, to keep only positive gradients</a:t>
            </a:r>
          </a:p>
          <a:p>
            <a:r>
              <a:rPr lang="en-US" sz="2800" dirty="0"/>
              <a:t>The gradient image is then </a:t>
            </a:r>
            <a:r>
              <a:rPr lang="en-US" sz="2800" dirty="0" err="1"/>
              <a:t>thresholded</a:t>
            </a:r>
            <a:r>
              <a:rPr lang="en-US" sz="2800" dirty="0"/>
              <a:t>, and input image pixels that had gradients below the threshold were masked out, to keep only pixels that were important for the network decision. This shows an effective receptive field</a:t>
            </a:r>
          </a:p>
        </p:txBody>
      </p:sp>
    </p:spTree>
    <p:extLst>
      <p:ext uri="{BB962C8B-B14F-4D97-AF65-F5344CB8AC3E}">
        <p14:creationId xmlns:p14="http://schemas.microsoft.com/office/powerpoint/2010/main" val="51401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8158-630D-41BA-965D-562C58A1443B}"/>
              </a:ext>
            </a:extLst>
          </p:cNvPr>
          <p:cNvSpPr>
            <a:spLocks noGrp="1"/>
          </p:cNvSpPr>
          <p:nvPr>
            <p:ph type="title"/>
          </p:nvPr>
        </p:nvSpPr>
        <p:spPr/>
        <p:txBody>
          <a:bodyPr/>
          <a:lstStyle/>
          <a:p>
            <a:r>
              <a:rPr lang="en-US" dirty="0"/>
              <a:t>Pixel Attribution</a:t>
            </a:r>
          </a:p>
        </p:txBody>
      </p:sp>
      <p:sp>
        <p:nvSpPr>
          <p:cNvPr id="3" name="Content Placeholder 2">
            <a:extLst>
              <a:ext uri="{FF2B5EF4-FFF2-40B4-BE49-F238E27FC236}">
                <a16:creationId xmlns:a16="http://schemas.microsoft.com/office/drawing/2014/main" id="{206BE6C9-319C-4F7A-9633-510F86A235D3}"/>
              </a:ext>
            </a:extLst>
          </p:cNvPr>
          <p:cNvSpPr>
            <a:spLocks noGrp="1"/>
          </p:cNvSpPr>
          <p:nvPr>
            <p:ph idx="1"/>
          </p:nvPr>
        </p:nvSpPr>
        <p:spPr/>
        <p:txBody>
          <a:bodyPr>
            <a:normAutofit/>
          </a:bodyPr>
          <a:lstStyle/>
          <a:p>
            <a:r>
              <a:rPr lang="en-US" sz="2800" dirty="0"/>
              <a:t>For several visualizations of tissue and tumor, the gradients highlight respectively healthy looking and tumor cell nuclei in the target pixel surroundings, while ignoring other textures</a:t>
            </a:r>
          </a:p>
          <a:p>
            <a:r>
              <a:rPr lang="en-US" sz="2800" dirty="0"/>
              <a:t>The </a:t>
            </a:r>
            <a:r>
              <a:rPr lang="en-US" sz="2800" dirty="0" err="1"/>
              <a:t>thresholded</a:t>
            </a:r>
            <a:r>
              <a:rPr lang="en-US" sz="2800" dirty="0"/>
              <a:t> effective receptive field was different between the different categories. The tissue category has a large effective receptive field compared to tumor and necrosis, which is consistent with the interpretation of the synthetic images maximizing the scores of the classes</a:t>
            </a:r>
          </a:p>
        </p:txBody>
      </p:sp>
    </p:spTree>
    <p:extLst>
      <p:ext uri="{BB962C8B-B14F-4D97-AF65-F5344CB8AC3E}">
        <p14:creationId xmlns:p14="http://schemas.microsoft.com/office/powerpoint/2010/main" val="120082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7D7F-EBD8-4529-A10F-2D0509DE6E4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92CC2C-8E61-483E-8004-3D6952CD3E42}"/>
              </a:ext>
            </a:extLst>
          </p:cNvPr>
          <p:cNvSpPr>
            <a:spLocks noGrp="1"/>
          </p:cNvSpPr>
          <p:nvPr>
            <p:ph idx="1"/>
          </p:nvPr>
        </p:nvSpPr>
        <p:spPr/>
        <p:txBody>
          <a:bodyPr>
            <a:normAutofit/>
          </a:bodyPr>
          <a:lstStyle/>
          <a:p>
            <a:pPr marL="36900" indent="0">
              <a:buNone/>
            </a:pPr>
            <a:endParaRPr lang="en-US" sz="3600" dirty="0"/>
          </a:p>
        </p:txBody>
      </p:sp>
      <p:pic>
        <p:nvPicPr>
          <p:cNvPr id="2050" name="Picture 2" descr="Image result for unet">
            <a:extLst>
              <a:ext uri="{FF2B5EF4-FFF2-40B4-BE49-F238E27FC236}">
                <a16:creationId xmlns:a16="http://schemas.microsoft.com/office/drawing/2014/main" id="{00669485-7C6C-426B-8DD7-6B3F04611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08" y="113133"/>
            <a:ext cx="8842310" cy="663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05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F0E5-74DB-4401-8D47-DE1EE29533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EC0D11-61CB-49FD-9238-88299B1723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C01F3A-26ED-4139-A1DD-E6610641DCD4}"/>
              </a:ext>
            </a:extLst>
          </p:cNvPr>
          <p:cNvPicPr>
            <a:picLocks noChangeAspect="1"/>
          </p:cNvPicPr>
          <p:nvPr/>
        </p:nvPicPr>
        <p:blipFill>
          <a:blip r:embed="rId2"/>
          <a:stretch>
            <a:fillRect/>
          </a:stretch>
        </p:blipFill>
        <p:spPr>
          <a:xfrm>
            <a:off x="0" y="1758096"/>
            <a:ext cx="12192000" cy="3341807"/>
          </a:xfrm>
          <a:prstGeom prst="rect">
            <a:avLst/>
          </a:prstGeom>
        </p:spPr>
      </p:pic>
    </p:spTree>
    <p:extLst>
      <p:ext uri="{BB962C8B-B14F-4D97-AF65-F5344CB8AC3E}">
        <p14:creationId xmlns:p14="http://schemas.microsoft.com/office/powerpoint/2010/main" val="287151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30A3-268A-44E1-88B2-0DED7D07F00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4A2CE99-7649-49CF-94A8-D109740833E6}"/>
              </a:ext>
            </a:extLst>
          </p:cNvPr>
          <p:cNvSpPr>
            <a:spLocks noGrp="1"/>
          </p:cNvSpPr>
          <p:nvPr>
            <p:ph idx="1"/>
          </p:nvPr>
        </p:nvSpPr>
        <p:spPr/>
        <p:txBody>
          <a:bodyPr>
            <a:normAutofit/>
          </a:bodyPr>
          <a:lstStyle/>
          <a:p>
            <a:r>
              <a:rPr lang="en-US" sz="2800" dirty="0"/>
              <a:t>This is the first work where multiple stains were simultaneously used in order to train a unified segmentation model that deals with multi stain histopathology images</a:t>
            </a:r>
          </a:p>
          <a:p>
            <a:r>
              <a:rPr lang="en-US" sz="2800" dirty="0"/>
              <a:t>Theory: the color deconvolution segment allows the network to deal with the variation of the input in the first color deconvolution layers and leaves the "rest" of the network with a much easier task to learn. </a:t>
            </a:r>
          </a:p>
        </p:txBody>
      </p:sp>
    </p:spTree>
    <p:extLst>
      <p:ext uri="{BB962C8B-B14F-4D97-AF65-F5344CB8AC3E}">
        <p14:creationId xmlns:p14="http://schemas.microsoft.com/office/powerpoint/2010/main" val="3093224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0C37-C008-49AE-A3F8-8C66EC8FF7AA}"/>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F70DBA21-7CD2-4734-B13C-933FE9BDBBFC}"/>
              </a:ext>
            </a:extLst>
          </p:cNvPr>
          <p:cNvSpPr>
            <a:spLocks noGrp="1"/>
          </p:cNvSpPr>
          <p:nvPr>
            <p:ph idx="1"/>
          </p:nvPr>
        </p:nvSpPr>
        <p:spPr/>
        <p:txBody>
          <a:bodyPr>
            <a:normAutofit/>
          </a:bodyPr>
          <a:lstStyle/>
          <a:p>
            <a:r>
              <a:rPr lang="en-US" sz="2800" dirty="0"/>
              <a:t>To observe the effects of color deconvolution segments in other deep learning architectures and for additional digital pathology tasks, e.g. cell detection and classification</a:t>
            </a:r>
          </a:p>
          <a:p>
            <a:r>
              <a:rPr lang="en-US" sz="2800" dirty="0"/>
              <a:t>Additional variance capturing segments could be designed to help reducing dataset complexities from other sources, like different tumor and tissue types, to improve inference when image sources are not known or when staining/imaging quality is suboptimal.</a:t>
            </a:r>
          </a:p>
        </p:txBody>
      </p:sp>
    </p:spTree>
    <p:extLst>
      <p:ext uri="{BB962C8B-B14F-4D97-AF65-F5344CB8AC3E}">
        <p14:creationId xmlns:p14="http://schemas.microsoft.com/office/powerpoint/2010/main" val="2260037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5EB3-3404-44B0-A885-440F645AE988}"/>
              </a:ext>
            </a:extLst>
          </p:cNvPr>
          <p:cNvSpPr>
            <a:spLocks noGrp="1"/>
          </p:cNvSpPr>
          <p:nvPr>
            <p:ph type="title"/>
          </p:nvPr>
        </p:nvSpPr>
        <p:spPr>
          <a:xfrm>
            <a:off x="913795" y="3276599"/>
            <a:ext cx="10353762" cy="970450"/>
          </a:xfrm>
        </p:spPr>
        <p:txBody>
          <a:bodyPr/>
          <a:lstStyle/>
          <a:p>
            <a:r>
              <a:rPr lang="en-US" dirty="0"/>
              <a:t>END</a:t>
            </a:r>
          </a:p>
        </p:txBody>
      </p:sp>
    </p:spTree>
    <p:extLst>
      <p:ext uri="{BB962C8B-B14F-4D97-AF65-F5344CB8AC3E}">
        <p14:creationId xmlns:p14="http://schemas.microsoft.com/office/powerpoint/2010/main" val="360808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6011-4552-4A06-ADB8-D8DDDBAE02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8F25D7-4E7C-442F-8671-7F872D7FDDF4}"/>
              </a:ext>
            </a:extLst>
          </p:cNvPr>
          <p:cNvSpPr>
            <a:spLocks noGrp="1"/>
          </p:cNvSpPr>
          <p:nvPr>
            <p:ph idx="1"/>
          </p:nvPr>
        </p:nvSpPr>
        <p:spPr/>
        <p:txBody>
          <a:bodyPr/>
          <a:lstStyle/>
          <a:p>
            <a:endParaRPr lang="en-US"/>
          </a:p>
        </p:txBody>
      </p:sp>
      <p:pic>
        <p:nvPicPr>
          <p:cNvPr id="1026" name="Picture 2" descr="https://cdn-images-1.medium.com/max/1000/1*O2NbipwBOdTMtj7ThBNTPQ.png">
            <a:extLst>
              <a:ext uri="{FF2B5EF4-FFF2-40B4-BE49-F238E27FC236}">
                <a16:creationId xmlns:a16="http://schemas.microsoft.com/office/drawing/2014/main" id="{651D5631-CD28-436C-B392-46290790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988" y="15249"/>
            <a:ext cx="9843959" cy="684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2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2D15-99E7-4151-9116-2989C53E7B67}"/>
              </a:ext>
            </a:extLst>
          </p:cNvPr>
          <p:cNvSpPr>
            <a:spLocks noGrp="1"/>
          </p:cNvSpPr>
          <p:nvPr>
            <p:ph type="title"/>
          </p:nvPr>
        </p:nvSpPr>
        <p:spPr/>
        <p:txBody>
          <a:bodyPr/>
          <a:lstStyle/>
          <a:p>
            <a:r>
              <a:rPr lang="en-US" dirty="0"/>
              <a:t>UNET for image segmentation</a:t>
            </a:r>
          </a:p>
        </p:txBody>
      </p:sp>
      <p:sp>
        <p:nvSpPr>
          <p:cNvPr id="3" name="Content Placeholder 2">
            <a:extLst>
              <a:ext uri="{FF2B5EF4-FFF2-40B4-BE49-F238E27FC236}">
                <a16:creationId xmlns:a16="http://schemas.microsoft.com/office/drawing/2014/main" id="{6410625C-F46C-4F5C-B0B4-43AD829FCCAF}"/>
              </a:ext>
            </a:extLst>
          </p:cNvPr>
          <p:cNvSpPr>
            <a:spLocks noGrp="1"/>
          </p:cNvSpPr>
          <p:nvPr>
            <p:ph idx="1"/>
          </p:nvPr>
        </p:nvSpPr>
        <p:spPr/>
        <p:txBody>
          <a:bodyPr>
            <a:normAutofit/>
          </a:bodyPr>
          <a:lstStyle/>
          <a:p>
            <a:r>
              <a:rPr lang="en-US" sz="2800" dirty="0" err="1"/>
              <a:t>Downsample</a:t>
            </a:r>
            <a:r>
              <a:rPr lang="en-US" sz="2800" dirty="0"/>
              <a:t> using conv and max pool to learn features and reduce feature map spatial size. This is the ‘label learning’ phase.</a:t>
            </a:r>
          </a:p>
          <a:p>
            <a:r>
              <a:rPr lang="en-US" sz="2800" dirty="0"/>
              <a:t>After learning features, </a:t>
            </a:r>
            <a:r>
              <a:rPr lang="en-US" sz="2800" dirty="0" err="1"/>
              <a:t>upsample</a:t>
            </a:r>
            <a:r>
              <a:rPr lang="en-US" sz="2800" dirty="0"/>
              <a:t> using up-conv and conv to recover spatial size. This loses localization info, so concatenate feature maps from the </a:t>
            </a:r>
            <a:r>
              <a:rPr lang="en-US" sz="2800" dirty="0" err="1"/>
              <a:t>downsampling</a:t>
            </a:r>
            <a:r>
              <a:rPr lang="en-US" sz="2800" dirty="0"/>
              <a:t> phase (gray arrows) to increase spatial size. This is the ‘segmentation labeling’ phase.</a:t>
            </a:r>
          </a:p>
          <a:p>
            <a:r>
              <a:rPr lang="en-US" sz="2800" dirty="0"/>
              <a:t>The last 1x1 conv maps feature map size 64 to 2 classes. Filter sizes can be adjusted according to # of classes required in output</a:t>
            </a:r>
          </a:p>
        </p:txBody>
      </p:sp>
    </p:spTree>
    <p:extLst>
      <p:ext uri="{BB962C8B-B14F-4D97-AF65-F5344CB8AC3E}">
        <p14:creationId xmlns:p14="http://schemas.microsoft.com/office/powerpoint/2010/main" val="304577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8C02-0A93-4D72-9893-D7B4F9DC0EDF}"/>
              </a:ext>
            </a:extLst>
          </p:cNvPr>
          <p:cNvSpPr>
            <a:spLocks noGrp="1"/>
          </p:cNvSpPr>
          <p:nvPr>
            <p:ph type="title"/>
          </p:nvPr>
        </p:nvSpPr>
        <p:spPr/>
        <p:txBody>
          <a:bodyPr/>
          <a:lstStyle/>
          <a:p>
            <a:r>
              <a:rPr lang="en-US"/>
              <a:t>UNET</a:t>
            </a:r>
          </a:p>
        </p:txBody>
      </p:sp>
      <p:sp>
        <p:nvSpPr>
          <p:cNvPr id="3" name="Content Placeholder 2">
            <a:extLst>
              <a:ext uri="{FF2B5EF4-FFF2-40B4-BE49-F238E27FC236}">
                <a16:creationId xmlns:a16="http://schemas.microsoft.com/office/drawing/2014/main" id="{DC90A20B-CB80-413A-8FDB-32A0F4E826C0}"/>
              </a:ext>
            </a:extLst>
          </p:cNvPr>
          <p:cNvSpPr>
            <a:spLocks noGrp="1"/>
          </p:cNvSpPr>
          <p:nvPr>
            <p:ph idx="1"/>
          </p:nvPr>
        </p:nvSpPr>
        <p:spPr/>
        <p:txBody>
          <a:bodyPr>
            <a:normAutofit/>
          </a:bodyPr>
          <a:lstStyle/>
          <a:p>
            <a:r>
              <a:rPr lang="en-US" sz="2800" dirty="0"/>
              <a:t>First path is the contraction path (the encoder) captures the context in the image. It is a stack of convolutional and max pooling layers.</a:t>
            </a:r>
          </a:p>
          <a:p>
            <a:r>
              <a:rPr lang="en-US" sz="2800" dirty="0"/>
              <a:t>The second path is the symmetric expanding path (the decoder) which is used to enable precise localization using transposed convolutions. </a:t>
            </a:r>
          </a:p>
        </p:txBody>
      </p:sp>
    </p:spTree>
    <p:extLst>
      <p:ext uri="{BB962C8B-B14F-4D97-AF65-F5344CB8AC3E}">
        <p14:creationId xmlns:p14="http://schemas.microsoft.com/office/powerpoint/2010/main" val="355344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3A93-9B15-48A4-ABD0-28DD0B1E3D06}"/>
              </a:ext>
            </a:extLst>
          </p:cNvPr>
          <p:cNvSpPr>
            <a:spLocks noGrp="1"/>
          </p:cNvSpPr>
          <p:nvPr>
            <p:ph type="title"/>
          </p:nvPr>
        </p:nvSpPr>
        <p:spPr/>
        <p:txBody>
          <a:bodyPr/>
          <a:lstStyle/>
          <a:p>
            <a:r>
              <a:rPr lang="en-US" dirty="0"/>
              <a:t>UNET </a:t>
            </a:r>
            <a:r>
              <a:rPr lang="en-US" dirty="0">
                <a:sym typeface="Wingdings" panose="05000000000000000000" pitchFamily="2" charset="2"/>
              </a:rPr>
              <a:t> </a:t>
            </a:r>
            <a:r>
              <a:rPr lang="en-US" dirty="0"/>
              <a:t>CD-UNET</a:t>
            </a:r>
          </a:p>
        </p:txBody>
      </p:sp>
      <p:sp>
        <p:nvSpPr>
          <p:cNvPr id="3" name="Content Placeholder 2">
            <a:extLst>
              <a:ext uri="{FF2B5EF4-FFF2-40B4-BE49-F238E27FC236}">
                <a16:creationId xmlns:a16="http://schemas.microsoft.com/office/drawing/2014/main" id="{C5A1A766-6FFA-4B5C-A6D6-BFBB662355CA}"/>
              </a:ext>
            </a:extLst>
          </p:cNvPr>
          <p:cNvSpPr>
            <a:spLocks noGrp="1"/>
          </p:cNvSpPr>
          <p:nvPr>
            <p:ph idx="1"/>
          </p:nvPr>
        </p:nvSpPr>
        <p:spPr/>
        <p:txBody>
          <a:bodyPr>
            <a:normAutofit/>
          </a:bodyPr>
          <a:lstStyle/>
          <a:p>
            <a:r>
              <a:rPr lang="en-US" sz="2800" dirty="0"/>
              <a:t>First trained 2 UNET networks on separate datasets: a single stain dataset, and a multi-stain dataset. UNET did well when trained on the single stain, but not on the multi-stain</a:t>
            </a:r>
          </a:p>
          <a:p>
            <a:r>
              <a:rPr lang="en-US" sz="2800" dirty="0"/>
              <a:t>This paper introduces CD-UNET, which adds a color deconvolution segment before UNET, to obtain a network that performs well when trained on a multi-stain dataset</a:t>
            </a:r>
          </a:p>
          <a:p>
            <a:r>
              <a:rPr lang="en-US" sz="2800" dirty="0"/>
              <a:t>Previous approaches required pre-processing of multi-stain images before training on them for networks to do well</a:t>
            </a:r>
          </a:p>
        </p:txBody>
      </p:sp>
    </p:spTree>
    <p:extLst>
      <p:ext uri="{BB962C8B-B14F-4D97-AF65-F5344CB8AC3E}">
        <p14:creationId xmlns:p14="http://schemas.microsoft.com/office/powerpoint/2010/main" val="351169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C098-9FD3-480A-B4EA-5A019D8ACF0D}"/>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F4456C6F-380C-40C8-9012-C62514D0609C}"/>
              </a:ext>
            </a:extLst>
          </p:cNvPr>
          <p:cNvSpPr>
            <a:spLocks noGrp="1"/>
          </p:cNvSpPr>
          <p:nvPr>
            <p:ph idx="1"/>
          </p:nvPr>
        </p:nvSpPr>
        <p:spPr/>
        <p:txBody>
          <a:bodyPr>
            <a:normAutofit/>
          </a:bodyPr>
          <a:lstStyle/>
          <a:p>
            <a:r>
              <a:rPr lang="en-US" sz="2800" dirty="0"/>
              <a:t>77 stained whole slide images of Colorectal Carcinoma metastases in liver tissue from biopsy slides. 51 slides used for training, 26 for testing. </a:t>
            </a:r>
          </a:p>
          <a:p>
            <a:r>
              <a:rPr lang="en-US" sz="2800" dirty="0"/>
              <a:t>Annotated regions with 4 categories: Normal tissue, Tumor, Necrosis (dead tissue), Excluded (irrelevant areas such as noise artifacts)</a:t>
            </a:r>
          </a:p>
          <a:p>
            <a:r>
              <a:rPr lang="en-US" sz="2800" dirty="0"/>
              <a:t>Areas not in these 4 categories are ‘background’</a:t>
            </a:r>
          </a:p>
        </p:txBody>
      </p:sp>
    </p:spTree>
    <p:extLst>
      <p:ext uri="{BB962C8B-B14F-4D97-AF65-F5344CB8AC3E}">
        <p14:creationId xmlns:p14="http://schemas.microsoft.com/office/powerpoint/2010/main" val="782091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326</TotalTime>
  <Words>1978</Words>
  <Application>Microsoft Office PowerPoint</Application>
  <PresentationFormat>Widescreen</PresentationFormat>
  <Paragraphs>120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Calisto MT</vt:lpstr>
      <vt:lpstr>Cambria Math</vt:lpstr>
      <vt:lpstr>Wingdings 2</vt:lpstr>
      <vt:lpstr>Slate</vt:lpstr>
      <vt:lpstr>Generalizing multistain immunohistochemistry tissue segmentation using one-shot color deconvolution deep neural networks</vt:lpstr>
      <vt:lpstr>Introduction</vt:lpstr>
      <vt:lpstr>Introduction</vt:lpstr>
      <vt:lpstr>PowerPoint Presentation</vt:lpstr>
      <vt:lpstr>PowerPoint Presentation</vt:lpstr>
      <vt:lpstr>UNET for image segmentation</vt:lpstr>
      <vt:lpstr>UNET</vt:lpstr>
      <vt:lpstr>UNET  CD-UNET</vt:lpstr>
      <vt:lpstr>Dataset</vt:lpstr>
      <vt:lpstr>PowerPoint Presentation</vt:lpstr>
      <vt:lpstr>Dataset Pre-processing</vt:lpstr>
      <vt:lpstr>Median Frequency Balancing</vt:lpstr>
      <vt:lpstr>Vector Representation &amp; Loss Function</vt:lpstr>
      <vt:lpstr>Optimization Details</vt:lpstr>
      <vt:lpstr>One-Shot training</vt:lpstr>
      <vt:lpstr>Training &amp; Validation</vt:lpstr>
      <vt:lpstr>Single Stain</vt:lpstr>
      <vt:lpstr>PowerPoint Presentation</vt:lpstr>
      <vt:lpstr>Testing Results</vt:lpstr>
      <vt:lpstr>Why the bad performance?</vt:lpstr>
      <vt:lpstr>Previous Work to Address Issue</vt:lpstr>
      <vt:lpstr>CD-UNET</vt:lpstr>
      <vt:lpstr>Color Deconvolution Segment</vt:lpstr>
      <vt:lpstr>UNET in CD-UNET</vt:lpstr>
      <vt:lpstr>Nonlinear Functions in Color Deconv</vt:lpstr>
      <vt:lpstr>Beer-Lambert law</vt:lpstr>
      <vt:lpstr>Training &amp; Comparing</vt:lpstr>
      <vt:lpstr>PowerPoint Presentation</vt:lpstr>
      <vt:lpstr>Testing &amp; Comparing</vt:lpstr>
      <vt:lpstr>PowerPoint Presentation</vt:lpstr>
      <vt:lpstr>Feature Maps of CD-UNET</vt:lpstr>
      <vt:lpstr>PowerPoint Presentation</vt:lpstr>
      <vt:lpstr>Feature Visualization in Segmentation</vt:lpstr>
      <vt:lpstr>Feature Visualization in Segmentation</vt:lpstr>
      <vt:lpstr>PowerPoint Presentation</vt:lpstr>
      <vt:lpstr>Feature Visualization in Segmentation</vt:lpstr>
      <vt:lpstr>Activation Maximization on Filters</vt:lpstr>
      <vt:lpstr>Pixel Attribution</vt:lpstr>
      <vt:lpstr>Pixel Attribution</vt:lpstr>
      <vt:lpstr>PowerPoint Presentation</vt:lpstr>
      <vt:lpstr>Conclusion</vt:lpstr>
      <vt:lpstr>Future Work</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Generalizing multistain immunohistochemistry tissue segmentation using one-shot color deconvolution deep neural networks</dc:title>
  <dc:creator>Michael Lan</dc:creator>
  <cp:lastModifiedBy>Michael Lan</cp:lastModifiedBy>
  <cp:revision>147</cp:revision>
  <dcterms:created xsi:type="dcterms:W3CDTF">2019-04-10T19:42:49Z</dcterms:created>
  <dcterms:modified xsi:type="dcterms:W3CDTF">2019-04-14T12:48:17Z</dcterms:modified>
</cp:coreProperties>
</file>